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8"/>
  </p:notesMasterIdLst>
  <p:sldIdLst>
    <p:sldId id="301" r:id="rId2"/>
    <p:sldId id="326" r:id="rId3"/>
    <p:sldId id="442" r:id="rId4"/>
    <p:sldId id="443" r:id="rId5"/>
    <p:sldId id="444" r:id="rId6"/>
    <p:sldId id="445" r:id="rId7"/>
    <p:sldId id="468" r:id="rId8"/>
    <p:sldId id="446" r:id="rId9"/>
    <p:sldId id="520" r:id="rId10"/>
    <p:sldId id="447" r:id="rId11"/>
    <p:sldId id="448" r:id="rId12"/>
    <p:sldId id="449" r:id="rId13"/>
    <p:sldId id="450" r:id="rId14"/>
    <p:sldId id="451" r:id="rId15"/>
    <p:sldId id="452" r:id="rId16"/>
    <p:sldId id="518" r:id="rId17"/>
    <p:sldId id="496" r:id="rId18"/>
    <p:sldId id="519" r:id="rId19"/>
    <p:sldId id="423" r:id="rId20"/>
    <p:sldId id="403" r:id="rId21"/>
    <p:sldId id="498" r:id="rId22"/>
    <p:sldId id="338" r:id="rId23"/>
    <p:sldId id="501" r:id="rId24"/>
    <p:sldId id="502" r:id="rId25"/>
    <p:sldId id="503" r:id="rId26"/>
    <p:sldId id="404" r:id="rId27"/>
    <p:sldId id="505" r:id="rId28"/>
    <p:sldId id="405" r:id="rId29"/>
    <p:sldId id="456" r:id="rId30"/>
    <p:sldId id="458" r:id="rId31"/>
    <p:sldId id="426" r:id="rId32"/>
    <p:sldId id="506" r:id="rId33"/>
    <p:sldId id="427" r:id="rId34"/>
    <p:sldId id="507" r:id="rId35"/>
    <p:sldId id="508" r:id="rId36"/>
    <p:sldId id="509" r:id="rId37"/>
    <p:sldId id="510" r:id="rId38"/>
    <p:sldId id="475" r:id="rId39"/>
    <p:sldId id="513" r:id="rId40"/>
    <p:sldId id="512" r:id="rId41"/>
    <p:sldId id="514" r:id="rId42"/>
    <p:sldId id="515" r:id="rId43"/>
    <p:sldId id="454" r:id="rId44"/>
    <p:sldId id="476" r:id="rId45"/>
    <p:sldId id="477" r:id="rId46"/>
    <p:sldId id="481" r:id="rId47"/>
    <p:sldId id="517" r:id="rId48"/>
    <p:sldId id="516" r:id="rId49"/>
    <p:sldId id="457" r:id="rId50"/>
    <p:sldId id="368" r:id="rId51"/>
    <p:sldId id="416" r:id="rId52"/>
    <p:sldId id="493" r:id="rId53"/>
    <p:sldId id="434" r:id="rId54"/>
    <p:sldId id="409" r:id="rId55"/>
    <p:sldId id="410" r:id="rId56"/>
    <p:sldId id="435" r:id="rId57"/>
    <p:sldId id="436" r:id="rId58"/>
    <p:sldId id="494" r:id="rId59"/>
    <p:sldId id="497" r:id="rId60"/>
    <p:sldId id="459" r:id="rId61"/>
    <p:sldId id="418" r:id="rId62"/>
    <p:sldId id="407" r:id="rId63"/>
    <p:sldId id="408" r:id="rId64"/>
    <p:sldId id="419" r:id="rId65"/>
    <p:sldId id="521" r:id="rId66"/>
    <p:sldId id="482" r:id="rId67"/>
    <p:sldId id="480" r:id="rId68"/>
    <p:sldId id="460" r:id="rId69"/>
    <p:sldId id="474" r:id="rId70"/>
    <p:sldId id="406" r:id="rId71"/>
    <p:sldId id="411" r:id="rId72"/>
    <p:sldId id="412" r:id="rId73"/>
    <p:sldId id="413" r:id="rId74"/>
    <p:sldId id="461" r:id="rId75"/>
    <p:sldId id="429" r:id="rId76"/>
    <p:sldId id="485" r:id="rId77"/>
    <p:sldId id="489" r:id="rId78"/>
    <p:sldId id="490" r:id="rId79"/>
    <p:sldId id="491" r:id="rId80"/>
    <p:sldId id="492" r:id="rId81"/>
    <p:sldId id="478" r:id="rId82"/>
    <p:sldId id="479" r:id="rId83"/>
    <p:sldId id="486" r:id="rId84"/>
    <p:sldId id="487" r:id="rId85"/>
    <p:sldId id="488" r:id="rId86"/>
    <p:sldId id="414" r:id="rId87"/>
    <p:sldId id="464" r:id="rId88"/>
    <p:sldId id="462" r:id="rId89"/>
    <p:sldId id="463" r:id="rId90"/>
    <p:sldId id="469" r:id="rId91"/>
    <p:sldId id="470" r:id="rId92"/>
    <p:sldId id="471" r:id="rId93"/>
    <p:sldId id="472" r:id="rId94"/>
    <p:sldId id="422" r:id="rId95"/>
    <p:sldId id="465" r:id="rId96"/>
    <p:sldId id="466" r:id="rId97"/>
    <p:sldId id="467" r:id="rId98"/>
    <p:sldId id="431" r:id="rId99"/>
    <p:sldId id="430" r:id="rId100"/>
    <p:sldId id="432" r:id="rId101"/>
    <p:sldId id="433" r:id="rId102"/>
    <p:sldId id="437" r:id="rId103"/>
    <p:sldId id="415" r:id="rId104"/>
    <p:sldId id="428" r:id="rId105"/>
    <p:sldId id="420" r:id="rId106"/>
    <p:sldId id="473" r:id="rId107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2653" autoAdjust="0"/>
  </p:normalViewPr>
  <p:slideViewPr>
    <p:cSldViewPr>
      <p:cViewPr varScale="1">
        <p:scale>
          <a:sx n="70" d="100"/>
          <a:sy n="70" d="100"/>
        </p:scale>
        <p:origin x="603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3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3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17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0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8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5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2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8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7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8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hevki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gostevaya/" TargetMode="External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77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lex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oleObject" Target="../embeddings/oleObject1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952431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/>
              <a:t>Арифметические способы </a:t>
            </a:r>
            <a:br>
              <a:rPr lang="ru-RU" sz="2800" b="1" dirty="0" smtClean="0"/>
            </a:br>
            <a:r>
              <a:rPr lang="ru-RU" sz="2800" b="1" dirty="0" smtClean="0"/>
              <a:t>решения текстовых задач </a:t>
            </a:r>
            <a:r>
              <a:rPr lang="ru-RU" sz="2800" dirty="0"/>
              <a:t>—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в учебниках, в ГДЗ, на </a:t>
            </a:r>
            <a:r>
              <a:rPr lang="ru-RU" sz="2800" b="1" dirty="0"/>
              <a:t>экзаменах</a:t>
            </a:r>
            <a:endParaRPr lang="ru-RU" sz="28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447800"/>
            <a:ext cx="6336704" cy="32121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</a:t>
            </a:r>
            <a:r>
              <a:rPr lang="ru-RU" sz="2000" dirty="0" smtClean="0">
                <a:solidFill>
                  <a:srgbClr val="0070C0"/>
                </a:solidFill>
              </a:rPr>
              <a:t>грантов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 smtClean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3"/>
              </a:rPr>
              <a:t>avshevkin@mail.ru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4"/>
              </a:rPr>
              <a:t>www.shevkin.ru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35292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Проблемой обучения школьников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применению арифметических способов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решения текстовых задач занимаюсь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1985 года.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решению текстовых задач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5-6 классах,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по математике,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5-6, ИЛЕКСА,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задач по математике, 7-11, ИЛЕКСА.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Текстовые задачи в школьном курсе математики,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5-11 классы. ИЛЕКСА.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http://www.shevkin.ru/</a:t>
            </a:r>
            <a:r>
              <a:rPr lang="en-US" sz="2000" dirty="0" err="1"/>
              <a:t>knigi-st</a:t>
            </a:r>
            <a:r>
              <a:rPr lang="en-US" sz="2000" dirty="0"/>
              <a:t>/</a:t>
            </a:r>
            <a:r>
              <a:rPr lang="en-US" sz="2000" dirty="0" err="1"/>
              <a:t>tekstovy</a:t>
            </a:r>
            <a:r>
              <a:rPr lang="en-US" sz="2000" dirty="0"/>
              <a:t>-e-</a:t>
            </a:r>
            <a:r>
              <a:rPr lang="en-US" sz="2000" dirty="0" err="1"/>
              <a:t>zadac</a:t>
            </a:r>
            <a:r>
              <a:rPr lang="en-US" sz="2000" dirty="0" smtClean="0"/>
              <a:t>…</a:t>
            </a:r>
            <a:endParaRPr lang="ru-RU" sz="2000" dirty="0" smtClean="0"/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248" y="-1"/>
            <a:ext cx="1640818" cy="2536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75" y="0"/>
            <a:ext cx="1767634" cy="2536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998" y="1472394"/>
            <a:ext cx="1686411" cy="2349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407" y="2663678"/>
            <a:ext cx="1704002" cy="24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6006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200" dirty="0"/>
              <a:t>   </a:t>
            </a:r>
            <a:r>
              <a:rPr lang="ru-RU" sz="2000" dirty="0" smtClean="0"/>
              <a:t>Насладимся </a:t>
            </a:r>
            <a:r>
              <a:rPr lang="ru-RU" sz="2000" dirty="0"/>
              <a:t>уровнем заданий для </a:t>
            </a:r>
            <a:r>
              <a:rPr lang="ru-RU" sz="2000" dirty="0" smtClean="0"/>
              <a:t>выпускников, сдающих ЕГЭ на базовом уровне! (Решать не будем.)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Ивану </a:t>
            </a:r>
            <a:r>
              <a:rPr lang="ru-RU" sz="2000" dirty="0">
                <a:solidFill>
                  <a:srgbClr val="C00000"/>
                </a:solidFill>
              </a:rPr>
              <a:t>Кузьмичу начислена заработная плата 20 000 рублей. Из этой суммы вычитается налог на доходы физических лиц в размере 13 %. Сколько рублей он получит после уплаты подоходного налога?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 smtClean="0">
                <a:solidFill>
                  <a:srgbClr val="C00000"/>
                </a:solidFill>
              </a:rPr>
              <a:t>ЕГЭ </a:t>
            </a:r>
            <a:r>
              <a:rPr lang="ru-RU" sz="2000" dirty="0">
                <a:solidFill>
                  <a:srgbClr val="C00000"/>
                </a:solidFill>
              </a:rPr>
              <a:t>по физике сдавали 25 выпускников школы, что составляет треть от общего числа выпускников. Сколько выпускников этой школы </a:t>
            </a:r>
            <a:r>
              <a:rPr lang="ru-RU" sz="2000" b="1" dirty="0">
                <a:solidFill>
                  <a:srgbClr val="C00000"/>
                </a:solidFill>
              </a:rPr>
              <a:t>не сдавали </a:t>
            </a:r>
            <a:r>
              <a:rPr lang="ru-RU" sz="2000" dirty="0">
                <a:solidFill>
                  <a:srgbClr val="C00000"/>
                </a:solidFill>
              </a:rPr>
              <a:t>экзамен по физике?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 smtClean="0">
                <a:solidFill>
                  <a:srgbClr val="C00000"/>
                </a:solidFill>
              </a:rPr>
              <a:t>Баночка </a:t>
            </a:r>
            <a:r>
              <a:rPr lang="ru-RU" sz="2000" dirty="0">
                <a:solidFill>
                  <a:srgbClr val="C00000"/>
                </a:solidFill>
              </a:rPr>
              <a:t>йогурта стоит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14 </a:t>
            </a:r>
            <a:r>
              <a:rPr lang="ru-RU" sz="2000" i="1" dirty="0">
                <a:solidFill>
                  <a:srgbClr val="C00000"/>
                </a:solidFill>
              </a:rPr>
              <a:t>руб.</a:t>
            </a:r>
            <a:r>
              <a:rPr lang="ru-RU" sz="2000" dirty="0">
                <a:solidFill>
                  <a:srgbClr val="C00000"/>
                </a:solidFill>
              </a:rPr>
              <a:t> 60 </a:t>
            </a:r>
            <a:r>
              <a:rPr lang="ru-RU" sz="2000" i="1" dirty="0">
                <a:solidFill>
                  <a:srgbClr val="C00000"/>
                </a:solidFill>
              </a:rPr>
              <a:t>коп</a:t>
            </a:r>
            <a:r>
              <a:rPr lang="ru-RU" sz="2000" dirty="0">
                <a:solidFill>
                  <a:srgbClr val="C00000"/>
                </a:solidFill>
              </a:rPr>
              <a:t>. Какое наибольшее количество баночек йогурта можно купить на 100 </a:t>
            </a:r>
            <a:r>
              <a:rPr lang="ru-RU" sz="2000" i="1" dirty="0">
                <a:solidFill>
                  <a:srgbClr val="C00000"/>
                </a:solidFill>
              </a:rPr>
              <a:t>руб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42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70485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Килограмм моркови стоит 40 </a:t>
            </a:r>
            <a:r>
              <a:rPr lang="ru-RU" sz="2000" i="1" dirty="0">
                <a:solidFill>
                  <a:srgbClr val="C00000"/>
                </a:solidFill>
              </a:rPr>
              <a:t>руб</a:t>
            </a:r>
            <a:r>
              <a:rPr lang="ru-RU" sz="2000" dirty="0">
                <a:solidFill>
                  <a:srgbClr val="C00000"/>
                </a:solidFill>
              </a:rPr>
              <a:t>. Олег купил 1 </a:t>
            </a:r>
            <a:r>
              <a:rPr lang="ru-RU" sz="2000" i="1" dirty="0">
                <a:solidFill>
                  <a:srgbClr val="C00000"/>
                </a:solidFill>
              </a:rPr>
              <a:t>кг</a:t>
            </a:r>
            <a:r>
              <a:rPr lang="ru-RU" sz="2000" dirty="0">
                <a:solidFill>
                  <a:srgbClr val="C00000"/>
                </a:solidFill>
              </a:rPr>
              <a:t> 600 </a:t>
            </a:r>
            <a:r>
              <a:rPr lang="ru-RU" sz="2000" i="1" dirty="0">
                <a:solidFill>
                  <a:srgbClr val="C00000"/>
                </a:solidFill>
              </a:rPr>
              <a:t>г</a:t>
            </a:r>
            <a:r>
              <a:rPr lang="ru-RU" sz="2000" dirty="0">
                <a:solidFill>
                  <a:srgbClr val="C00000"/>
                </a:solidFill>
              </a:rPr>
              <a:t> моркови. Сколько рублей сдачи он должен получить со </a:t>
            </a:r>
            <a:r>
              <a:rPr lang="ru-RU" sz="2000" dirty="0" smtClean="0">
                <a:solidFill>
                  <a:srgbClr val="C00000"/>
                </a:solidFill>
              </a:rPr>
              <a:t>100 </a:t>
            </a:r>
            <a:r>
              <a:rPr lang="ru-RU" sz="2000" i="1" dirty="0">
                <a:solidFill>
                  <a:srgbClr val="C00000"/>
                </a:solidFill>
              </a:rPr>
              <a:t>руб.</a:t>
            </a:r>
            <a:r>
              <a:rPr lang="ru-RU" sz="2000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Для ремонта требуется 63 рулона обоев. Какое наименьшее количество пачек обойного клея нужно для такого ремонта, если 1 пачка клея рассчитана 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6 рулонов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/>
              <a:t>Вот с таким уровнем </a:t>
            </a:r>
            <a:r>
              <a:rPr lang="ru-RU" sz="2000" dirty="0" smtClean="0"/>
              <a:t>математического образования </a:t>
            </a:r>
            <a:r>
              <a:rPr lang="ru-RU" sz="2000" dirty="0"/>
              <a:t>выпускники 11-х классов выходят в жизнь. Я не понимаю, почему это не тревожит руководство страны. Ведь они придут строить дома, водить поезда, оперировать в больницах…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Нам </a:t>
            </a:r>
            <a:r>
              <a:rPr lang="ru-RU" sz="2000" dirty="0"/>
              <a:t>не страшно?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35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06489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Последняя задача в нашем обсуждении. И снова ЕНТ.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ЕНТ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err="1">
                <a:solidFill>
                  <a:srgbClr val="C00000"/>
                </a:solidFill>
              </a:rPr>
              <a:t>Камила</a:t>
            </a:r>
            <a:r>
              <a:rPr lang="ru-RU" sz="2000" dirty="0">
                <a:solidFill>
                  <a:srgbClr val="C00000"/>
                </a:solidFill>
              </a:rPr>
              <a:t> вместе весят 40 кг, </a:t>
            </a:r>
            <a:r>
              <a:rPr lang="ru-RU" sz="2000" dirty="0" err="1">
                <a:solidFill>
                  <a:srgbClr val="C00000"/>
                </a:solidFill>
              </a:rPr>
              <a:t>Камила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Сания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— </a:t>
            </a:r>
            <a:r>
              <a:rPr lang="ru-RU" sz="2000" dirty="0" smtClean="0">
                <a:solidFill>
                  <a:srgbClr val="C00000"/>
                </a:solidFill>
              </a:rPr>
              <a:t>50 </a:t>
            </a:r>
            <a:r>
              <a:rPr lang="ru-RU" sz="2000" dirty="0">
                <a:solidFill>
                  <a:srgbClr val="C00000"/>
                </a:solidFill>
              </a:rPr>
              <a:t>кг, </a:t>
            </a:r>
            <a:r>
              <a:rPr lang="ru-RU" sz="2000" dirty="0" err="1">
                <a:solidFill>
                  <a:srgbClr val="C00000"/>
                </a:solidFill>
              </a:rPr>
              <a:t>Сания</a:t>
            </a:r>
            <a:r>
              <a:rPr lang="ru-RU" sz="2000" dirty="0">
                <a:solidFill>
                  <a:srgbClr val="C00000"/>
                </a:solidFill>
              </a:rPr>
              <a:t> и Дария — 60 кг, Дария и </a:t>
            </a:r>
            <a:r>
              <a:rPr lang="ru-RU" sz="2000" dirty="0" err="1">
                <a:solidFill>
                  <a:srgbClr val="C00000"/>
                </a:solidFill>
              </a:rPr>
              <a:t>Галия</a:t>
            </a:r>
            <a:r>
              <a:rPr lang="ru-RU" sz="2000" dirty="0">
                <a:solidFill>
                  <a:srgbClr val="C00000"/>
                </a:solidFill>
              </a:rPr>
              <a:t> — </a:t>
            </a:r>
            <a:r>
              <a:rPr lang="ru-RU" sz="2000" dirty="0" smtClean="0">
                <a:solidFill>
                  <a:srgbClr val="C00000"/>
                </a:solidFill>
              </a:rPr>
              <a:t>70 </a:t>
            </a:r>
            <a:r>
              <a:rPr lang="ru-RU" sz="2000" dirty="0">
                <a:solidFill>
                  <a:srgbClr val="C00000"/>
                </a:solidFill>
              </a:rPr>
              <a:t>кг,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Галия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 — 80 кг. Сколько весит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dirty="0" smtClean="0"/>
              <a:t>   «</a:t>
            </a:r>
            <a:r>
              <a:rPr lang="ru-RU" sz="2000" dirty="0"/>
              <a:t>Взрослое» решение этой задачи в интернете свелось к </a:t>
            </a:r>
            <a:r>
              <a:rPr lang="ru-RU" sz="2000" dirty="0" smtClean="0"/>
              <a:t>решению системы </a:t>
            </a:r>
            <a:r>
              <a:rPr lang="ru-RU" sz="2000" dirty="0"/>
              <a:t>пяти уравнений М + К = 40, К + С = 50,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+ Д = 60, </a:t>
            </a:r>
            <a:r>
              <a:rPr lang="ru-RU" sz="2000" dirty="0" smtClean="0"/>
              <a:t>Д</a:t>
            </a:r>
            <a:r>
              <a:rPr lang="ru-RU" sz="2000" dirty="0"/>
              <a:t> + Г = 70, Г + М = 80.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А вот «детское</a:t>
            </a:r>
            <a:r>
              <a:rPr lang="ru-RU" sz="2000" dirty="0"/>
              <a:t>» решение этой </a:t>
            </a:r>
            <a:r>
              <a:rPr lang="ru-RU" sz="2000" dirty="0" smtClean="0"/>
              <a:t>задачи: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В </a:t>
            </a:r>
            <a:r>
              <a:rPr lang="ru-RU" sz="2000" dirty="0"/>
              <a:t>сумме 40 + 50 + 60 + 70 + 80 = 300 (кг) два раза учтён вес каждой девочки, следовательно, 5 девочек весят 150 кг. Вычитая из этой величины вес всех девочек, кроме </a:t>
            </a:r>
            <a:r>
              <a:rPr lang="ru-RU" sz="2000" dirty="0" err="1"/>
              <a:t>Мадины</a:t>
            </a:r>
            <a:r>
              <a:rPr lang="ru-RU" sz="20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150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(50 + 70) </a:t>
            </a:r>
            <a:r>
              <a:rPr lang="ru-RU" sz="2000" dirty="0" smtClean="0"/>
              <a:t>= </a:t>
            </a:r>
            <a:r>
              <a:rPr lang="ru-RU" sz="2000" dirty="0"/>
              <a:t>30 (кг</a:t>
            </a:r>
            <a:r>
              <a:rPr lang="ru-RU" sz="2000" dirty="0" smtClean="0"/>
              <a:t>), получим </a:t>
            </a:r>
            <a:r>
              <a:rPr lang="ru-RU" sz="2000" dirty="0"/>
              <a:t>вес </a:t>
            </a:r>
            <a:r>
              <a:rPr lang="ru-RU" sz="2000" dirty="0" err="1"/>
              <a:t>Мадины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235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20080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Коллеги! Учите детей  «детским» способам решения задач!</a:t>
            </a:r>
            <a:r>
              <a:rPr lang="ru-RU" sz="1800" b="1" dirty="0"/>
              <a:t> </a:t>
            </a: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качества обучения математике можно добиться, развивая в  процессе решения текстовых задач арифметическими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способами главные инструменты успешного обучения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делали за 100 лет до нас и, я надеюсь, будут делать через 100 лет после нас.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Многим родителям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учителям надо перестроиться. Чем быстрее они избавятся от синдрома обучения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Виленкину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тем быстрее получат радующие их результаты в обучении школьников решению текстовых задач.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300"/>
              </a:spcBef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806489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записей в Гостевой книге сайта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www.shevkin.ru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smtClean="0"/>
              <a:t>   Овсиенко </a:t>
            </a:r>
            <a:r>
              <a:rPr lang="ru-RU" sz="2000" b="1" dirty="0"/>
              <a:t>Геннадий </a:t>
            </a:r>
            <a:r>
              <a:rPr lang="ru-RU" sz="2000" b="1" dirty="0" smtClean="0"/>
              <a:t>Валерьевич</a:t>
            </a:r>
            <a:r>
              <a:rPr lang="ru-RU" sz="2000" dirty="0" smtClean="0"/>
              <a:t>, 04.10.2017.</a:t>
            </a:r>
            <a:endParaRPr lang="ru-RU" sz="2000" dirty="0"/>
          </a:p>
          <a:p>
            <a:r>
              <a:rPr lang="ru-RU" sz="2200" dirty="0" smtClean="0"/>
              <a:t>   Добрый </a:t>
            </a:r>
            <a:r>
              <a:rPr lang="ru-RU" sz="2200" dirty="0"/>
              <a:t>день, уважаемый Александр Владимирович! Благодарю Вас и весь коллектив, с которым вы работали и работаете над созданием учебников серии «</a:t>
            </a:r>
            <a:r>
              <a:rPr lang="ru-RU" sz="2200" dirty="0" smtClean="0"/>
              <a:t>МГУ-школе</a:t>
            </a:r>
            <a:r>
              <a:rPr lang="ru-RU" sz="2200" dirty="0"/>
              <a:t>». Впервые работаю по вашему учебнику </a:t>
            </a:r>
            <a:r>
              <a:rPr lang="ru-RU" sz="2200" dirty="0" smtClean="0"/>
              <a:t>Математика-5 </a:t>
            </a:r>
            <a:r>
              <a:rPr lang="ru-RU" sz="2200" dirty="0"/>
              <a:t>и впервые, за 40 лет работы, восхищён умным, с совершенно правильным направлением изучения основ математики, учебником! Успехов вам в деле сохранения достойного уровня образования школьников России</a:t>
            </a:r>
            <a:r>
              <a:rPr lang="ru-RU" sz="22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://www.shevkin.ru/gostevaya</a:t>
            </a:r>
            <a:r>
              <a:rPr lang="en-US" sz="2000" dirty="0" smtClean="0">
                <a:hlinkClick r:id="rId3"/>
              </a:rPr>
              <a:t>/</a:t>
            </a: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См. там же отклик от Евгения 10.03.2019.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8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avshevkin@mail.ru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www.shevkin.ru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настоящий момент требования Программы по математике (2015) в части обучения детей в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классах решению задач арифметическими способами можно выполнить, работая по нашим учебникам. Этим вопросом мы занимаемся более 30 лет. Сделайте для своих учащихся изучение математики интересным!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13091"/>
            <a:ext cx="1713044" cy="2114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28" y="2815167"/>
            <a:ext cx="1676244" cy="21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купить учебную литературу ИЛЕКСЫ?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Сайт издательства «ИЛЕКСА» </a:t>
            </a:r>
            <a:r>
              <a:rPr lang="ru-RU" sz="2000" dirty="0"/>
              <a:t>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http://www.ilexa.ru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   Можно сделать заказ на книги «на бумаге», можно купить электронные версии книг. Новинка: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Текстовые задачи в школьном курсе математики.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5-11 классы. – М.: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Илекса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2019. – 246 с.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75" y="0"/>
            <a:ext cx="1767634" cy="253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2608733"/>
            <a:ext cx="9134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63284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Прежде чем рассказать о реализации лучших отечественных традиций отечественной методики обучения математике в этих книгах и в учебниках серии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МГУ-школе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хотел бы остановиться на тех трудностях, с которыми сталкиваются учителя, а ещё больше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учащихся, обучавшиеся в своё время решать задачи исключительно с помощью уравнений.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Приведу пример из переписки на моём сайте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Скажите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пжта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найти ответы и метод. рекомендации к каждому из упражнений Рабочей тетради Математика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М.К. Потапов, А.В. Шевкин…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 "Книги" не нашла. Мама ученицы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класса.</a:t>
            </a: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может найти каждый ученик самостоятельно.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вдруг есть "непреодолимые" задания, то напишите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почту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avshevkin@mail.ru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   </a:t>
            </a:r>
          </a:p>
          <a:p>
            <a:pPr algn="l">
              <a:spcBef>
                <a:spcPts val="30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24.09.2014</a:t>
            </a:r>
          </a:p>
          <a:p>
            <a:pPr algn="l"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Елена, Москва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просчитывали какое количество учеников школ Москвы … останется без базовых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такого показателя как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бестолковыеленивыеуставшие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учителя, которые не умеют и/или не хотят увлечь наших детей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математикой? ...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Может все-таки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компенсации напишите для нас, родителей,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решения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… задачам?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Уроки-то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ними делаем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Пишу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бессонной ночи,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телефонных переговоров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почти целого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Решали задачи и придумывали как их изобразить схематично с № 61 по № 65 Рабочей тетради.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придумали. А многие родители и не смогли сами решить.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мы еще и после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Петерсон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61</a:t>
            </a:r>
            <a:r>
              <a:rPr lang="ru-RU" sz="2000" dirty="0">
                <a:solidFill>
                  <a:srgbClr val="C00000"/>
                </a:solidFill>
              </a:rPr>
              <a:t>. Разность двух чисел на 23 меньше первого </a:t>
            </a: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них. Найдите второе число.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Ответ здесь 23. Но, чтобы не обидеть маму коротким ответом, я дал пространные рассуждения и даже привёл примеры: </a:t>
            </a:r>
            <a:r>
              <a:rPr lang="ru-RU" sz="2000" dirty="0">
                <a:solidFill>
                  <a:schemeClr val="tx1"/>
                </a:solidFill>
              </a:rPr>
              <a:t>33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23 = 10, 45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23 = 22, ...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</a:rPr>
              <a:t>Елена</a:t>
            </a:r>
            <a:r>
              <a:rPr lang="ru-RU" sz="2000" b="1" dirty="0">
                <a:solidFill>
                  <a:srgbClr val="0070C0"/>
                </a:solidFill>
              </a:rPr>
              <a:t>, </a:t>
            </a:r>
            <a:r>
              <a:rPr lang="ru-RU" sz="2000" b="1" dirty="0" smtClean="0">
                <a:solidFill>
                  <a:srgbClr val="0070C0"/>
                </a:solidFill>
              </a:rPr>
              <a:t>Москва. </a:t>
            </a:r>
            <a:r>
              <a:rPr lang="ru-RU" sz="2000" dirty="0" smtClean="0">
                <a:solidFill>
                  <a:schemeClr val="tx1"/>
                </a:solidFill>
              </a:rPr>
              <a:t>Как </a:t>
            </a:r>
            <a:r>
              <a:rPr lang="ru-RU" sz="2000" dirty="0">
                <a:solidFill>
                  <a:schemeClr val="tx1"/>
                </a:solidFill>
              </a:rPr>
              <a:t>же просто!!!! А мы с уравнениями,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 ещё </a:t>
            </a:r>
            <a:r>
              <a:rPr lang="ru-RU" sz="2000" dirty="0">
                <a:solidFill>
                  <a:schemeClr val="tx1"/>
                </a:solidFill>
              </a:rPr>
              <a:t>с двумя неизвестными... нарешали... как объяснить детям, чтобы их окончательно не запутать, голову ломали. </a:t>
            </a:r>
            <a:r>
              <a:rPr lang="ru-RU" sz="2000" dirty="0" smtClean="0">
                <a:solidFill>
                  <a:schemeClr val="tx1"/>
                </a:solidFill>
              </a:rPr>
              <a:t>Спасибо</a:t>
            </a:r>
            <a:r>
              <a:rPr lang="ru-RU" sz="2000" dirty="0">
                <a:solidFill>
                  <a:schemeClr val="tx1"/>
                </a:solidFill>
              </a:rPr>
              <a:t>...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Глава1. Натуральные числа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 изучении натуральных чисел учащиеся осваивают два способа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оформления решений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 вопросами и с пояснениями. Это работа над развитием их мышления и речи. Уровень сложности задач постепенно повышается за счёт роста числа применяемых действий.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между арифметическими операциями проясняется за счёт задач, решаемых «обратным ходом» или «с конца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Затем идут задачи «на части»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стандартные задачи про варку варенья, про сплавы, про книжки на двух полках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задачи на нахождение двух чисел по их сумме 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разности, </a:t>
            </a:r>
            <a:r>
              <a:rPr lang="ru-RU" sz="2000" dirty="0">
                <a:solidFill>
                  <a:schemeClr val="tx1"/>
                </a:solidFill>
              </a:rPr>
              <a:t>что готовит </a:t>
            </a:r>
            <a:r>
              <a:rPr lang="ru-RU" sz="2000" dirty="0" smtClean="0">
                <a:solidFill>
                  <a:schemeClr val="tx1"/>
                </a:solidFill>
              </a:rPr>
              <a:t>учащихся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изучению задач на движения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реке, так как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течению и против течения суть сумма и разность собственной скорости и скорости 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36973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Уберём лишние 10 тетрадей в первой пачке.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7" y="2180828"/>
            <a:ext cx="34956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30 + 10 = 40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в первой пачке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30 + 10 = 40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в первой пачке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Термин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удвоенное большее число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появляется, разумеется,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сразу.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Особое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среди задач по теме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Натуральные числа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занимают задачи, требующие воображаемых действий, мысленных экспериментов, предположений  — всё это оказывает хорошее развивающее влияние на учащихся.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Задачи «на предположение» (старинное название)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7534"/>
            <a:ext cx="8208912" cy="3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Далее идут задачи на движение по реке, на движение.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Рассмотрим задачу на «предположение». 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Мама раздала детям по 3 конфеты и у неё осталось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4 конфеты. Если бы у неё было ещё 6 конфет, то она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могла бы раздать детям по 5 конфет. Сколько было детей? 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Предположим</a:t>
            </a:r>
            <a:r>
              <a:rPr lang="ru-RU" sz="2000" dirty="0" smtClean="0"/>
              <a:t>, что</a:t>
            </a:r>
            <a:r>
              <a:rPr lang="ru-RU" sz="2000" b="1" dirty="0" smtClean="0"/>
              <a:t> </a:t>
            </a:r>
            <a:r>
              <a:rPr lang="ru-RU" sz="2000" dirty="0" smtClean="0"/>
              <a:t>у мамы было ещё 6 конфет, тогда после первой раздачи конфет у неё осталось бы 4 + 6 = 10 конфет. Каждому ребёнку она могла бы дать ещё по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3 </a:t>
            </a:r>
            <a:r>
              <a:rPr lang="ru-RU" sz="2000" dirty="0"/>
              <a:t>= </a:t>
            </a:r>
            <a:r>
              <a:rPr lang="ru-RU" sz="2000" dirty="0" smtClean="0"/>
              <a:t>2 конфеты. Детей было 10 : 2 =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Запишем решение по действиям.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1</a:t>
            </a:r>
            <a:r>
              <a:rPr lang="ru-RU" sz="2000" dirty="0"/>
              <a:t>) 4 + 6 = 10 </a:t>
            </a:r>
            <a:r>
              <a:rPr lang="ru-RU" sz="2000" dirty="0" smtClean="0"/>
              <a:t>(конфет) </a:t>
            </a:r>
            <a:r>
              <a:rPr lang="ru-RU" sz="2000" dirty="0"/>
              <a:t>— </a:t>
            </a:r>
            <a:r>
              <a:rPr lang="ru-RU" sz="2000" dirty="0" smtClean="0"/>
              <a:t>стало бы у мамы,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2</a:t>
            </a:r>
            <a:r>
              <a:rPr lang="ru-RU" sz="2000" dirty="0"/>
              <a:t>)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3 = 2 (</a:t>
            </a:r>
            <a:r>
              <a:rPr lang="ru-RU" sz="2000" dirty="0" smtClean="0"/>
              <a:t>конфеты) </a:t>
            </a:r>
            <a:r>
              <a:rPr lang="ru-RU" sz="2000" dirty="0"/>
              <a:t>— </a:t>
            </a:r>
            <a:r>
              <a:rPr lang="ru-RU" sz="2000" dirty="0" smtClean="0"/>
              <a:t>мама дала бы каждому дополнительно,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3</a:t>
            </a:r>
            <a:r>
              <a:rPr lang="ru-RU" sz="2000" dirty="0"/>
              <a:t>) 10 : 2 = 5 </a:t>
            </a:r>
            <a:r>
              <a:rPr lang="ru-RU" sz="2000" dirty="0" smtClean="0"/>
              <a:t>(детей) </a:t>
            </a:r>
            <a:r>
              <a:rPr lang="ru-RU" sz="2000" dirty="0"/>
              <a:t>— </a:t>
            </a:r>
            <a:r>
              <a:rPr lang="ru-RU" sz="2000" dirty="0" smtClean="0"/>
              <a:t>было.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56" y="205979"/>
            <a:ext cx="1482644" cy="15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Немного </a:t>
            </a:r>
            <a:r>
              <a:rPr lang="ru-RU" sz="1800" b="1" dirty="0"/>
              <a:t>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200800" cy="39604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Уважаемые </a:t>
            </a:r>
            <a:r>
              <a:rPr lang="ru-RU" sz="2000" dirty="0">
                <a:solidFill>
                  <a:schemeClr val="tx1"/>
                </a:solidFill>
              </a:rPr>
              <a:t>коллеги!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В программе по математике 2015 года, к которой я отношусь весьма критически, есть одно требование, которое я разделяю: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выпускник школы должен уметь решать задачи арифметическим способом.</a:t>
            </a:r>
          </a:p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Должно быть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арифметическими способами </a:t>
            </a:r>
            <a:r>
              <a:rPr lang="ru-RU" sz="2000" dirty="0" smtClean="0"/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их много.</a:t>
            </a:r>
            <a:r>
              <a:rPr lang="ru-RU" sz="2000" dirty="0" smtClean="0"/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До середины 60-х годов </a:t>
            </a:r>
            <a:r>
              <a:rPr lang="en-US" sz="2000" dirty="0" smtClean="0">
                <a:solidFill>
                  <a:schemeClr val="tx1"/>
                </a:solidFill>
              </a:rPr>
              <a:t>XX</a:t>
            </a:r>
            <a:r>
              <a:rPr lang="ru-RU" sz="2000" dirty="0" smtClean="0">
                <a:solidFill>
                  <a:schemeClr val="tx1"/>
                </a:solidFill>
              </a:rPr>
              <a:t> века арифметические способы решения задач </a:t>
            </a:r>
            <a:r>
              <a:rPr lang="ru-RU" sz="2000" dirty="0">
                <a:solidFill>
                  <a:schemeClr val="tx1"/>
                </a:solidFill>
              </a:rPr>
              <a:t>текстовых были </a:t>
            </a:r>
            <a:r>
              <a:rPr lang="ru-RU" sz="2000" dirty="0" smtClean="0">
                <a:solidFill>
                  <a:schemeClr val="tx1"/>
                </a:solidFill>
              </a:rPr>
              <a:t>основными при первоначальном обучении решению текстовых задач.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Это давало значительные преимущества в развитии мышления и речи учащихся.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488831" cy="3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Из </a:t>
            </a:r>
            <a:r>
              <a:rPr lang="ru-RU" sz="2000" i="1" dirty="0">
                <a:solidFill>
                  <a:srgbClr val="C00000"/>
                </a:solidFill>
              </a:rPr>
              <a:t>«Всеобщей арифметики» И. Ньютона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smtClean="0">
                <a:solidFill>
                  <a:srgbClr val="C00000"/>
                </a:solidFill>
              </a:rPr>
              <a:t>Некто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желает </a:t>
            </a:r>
            <a:r>
              <a:rPr lang="ru-RU" sz="2000" dirty="0">
                <a:solidFill>
                  <a:srgbClr val="C00000"/>
                </a:solidFill>
              </a:rPr>
              <a:t>распределить между бедными деньги.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Если </a:t>
            </a:r>
            <a:r>
              <a:rPr lang="ru-RU" sz="2000" dirty="0">
                <a:solidFill>
                  <a:srgbClr val="C00000"/>
                </a:solidFill>
              </a:rPr>
              <a:t>бы у него было на восемь динариев больше,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то </a:t>
            </a:r>
            <a:r>
              <a:rPr lang="ru-RU" sz="2000" dirty="0">
                <a:solidFill>
                  <a:srgbClr val="C00000"/>
                </a:solidFill>
              </a:rPr>
              <a:t>он мог бы дать каждому по три, но он раздаёт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лишь </a:t>
            </a:r>
            <a:r>
              <a:rPr lang="ru-RU" sz="2000" dirty="0">
                <a:solidFill>
                  <a:srgbClr val="C00000"/>
                </a:solidFill>
              </a:rPr>
              <a:t>по два, и у него ещё остаётся три.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бедных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b="1" dirty="0" smtClean="0"/>
              <a:t>     Решение. </a:t>
            </a:r>
            <a:r>
              <a:rPr lang="ru-RU" sz="2000" dirty="0" smtClean="0"/>
              <a:t>Представим</a:t>
            </a:r>
            <a:r>
              <a:rPr lang="ru-RU" sz="2000" dirty="0"/>
              <a:t>, что некто раздавал </a:t>
            </a:r>
            <a:r>
              <a:rPr lang="ru-RU" sz="2000" dirty="0" smtClean="0"/>
              <a:t>сначала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2 динария </a:t>
            </a:r>
            <a:r>
              <a:rPr lang="ru-RU" sz="2000" dirty="0" smtClean="0"/>
              <a:t>(это переформулировка задачи) и </a:t>
            </a:r>
            <a:r>
              <a:rPr lang="ru-RU" sz="2000" dirty="0"/>
              <a:t>у него осталось 3 динария. Если бы у него было на 8 динариев больше, то 11 динариев он распределил бы между всеми бедными, дав каждому ещё по 1 динарию. То есть бедных было 11.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  Запишем </a:t>
            </a:r>
            <a:r>
              <a:rPr lang="ru-RU" sz="2000" dirty="0"/>
              <a:t>это решение по действиям.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294" y="627535"/>
            <a:ext cx="168018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1</a:t>
            </a:r>
            <a:r>
              <a:rPr lang="ru-RU" sz="2000" dirty="0"/>
              <a:t>) 3 + 8 = 11 (динариев) — можно раздать сверх выданных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двух </a:t>
            </a:r>
            <a:r>
              <a:rPr lang="ru-RU" sz="2000" dirty="0"/>
              <a:t>динариев.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2) 3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2 = 1 (динарий) — можно раздать каждому сверх </a:t>
            </a:r>
            <a:br>
              <a:rPr lang="ru-RU" sz="2000" dirty="0" smtClean="0"/>
            </a:br>
            <a:r>
              <a:rPr lang="ru-RU" sz="2000" dirty="0" smtClean="0"/>
              <a:t>выданных двух динариев.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3</a:t>
            </a:r>
            <a:r>
              <a:rPr lang="ru-RU" sz="2000" dirty="0"/>
              <a:t>) 11 : 1 = 11 (бедных) — было.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А вот решение с сайта </a:t>
            </a:r>
            <a:r>
              <a:rPr lang="ru-RU" sz="2000" dirty="0" err="1" smtClean="0"/>
              <a:t>гдз.ру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Как видим, решателей не </a:t>
            </a:r>
            <a:br>
              <a:rPr lang="ru-RU" sz="2000" dirty="0" smtClean="0"/>
            </a:br>
            <a:r>
              <a:rPr lang="ru-RU" sz="2000" dirty="0" smtClean="0"/>
              <a:t>волнует, что в учебнике ещё </a:t>
            </a:r>
            <a:br>
              <a:rPr lang="ru-RU" sz="2000" dirty="0" smtClean="0"/>
            </a:br>
            <a:r>
              <a:rPr lang="ru-RU" sz="2000" dirty="0" smtClean="0"/>
              <a:t>ни разу не использовались </a:t>
            </a:r>
            <a:br>
              <a:rPr lang="ru-RU" sz="2000" dirty="0" smtClean="0"/>
            </a:br>
            <a:r>
              <a:rPr lang="ru-RU" sz="2000" dirty="0" smtClean="0"/>
              <a:t>уравнения для решения </a:t>
            </a:r>
            <a:br>
              <a:rPr lang="ru-RU" sz="2000" dirty="0" smtClean="0"/>
            </a:br>
            <a:r>
              <a:rPr lang="ru-RU" sz="2000" dirty="0" smtClean="0"/>
              <a:t>текстовых задач.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11" y="2557688"/>
            <a:ext cx="4826001" cy="26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пирамид 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37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пирамид 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на пирамидах останется 20 ∙ 5 = 100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C</a:t>
            </a:r>
            <a:r>
              <a:rPr lang="ru-RU" sz="2000" dirty="0" err="1" smtClean="0"/>
              <a:t>няли</a:t>
            </a:r>
            <a:r>
              <a:rPr lang="ru-RU" sz="2000" dirty="0" smtClean="0"/>
              <a:t> </a:t>
            </a:r>
            <a:r>
              <a:rPr lang="ru-RU" sz="2000" dirty="0"/>
              <a:t>128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100 = 28 (колец). 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87" y="-20538"/>
            <a:ext cx="2333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пирамид </a:t>
            </a:r>
            <a:r>
              <a:rPr lang="ru-RU" sz="2000" dirty="0"/>
              <a:t>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на пирамидах останется 20 ∙ 5 = 100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C</a:t>
            </a:r>
            <a:r>
              <a:rPr lang="ru-RU" sz="2000" dirty="0" err="1" smtClean="0"/>
              <a:t>няли</a:t>
            </a:r>
            <a:r>
              <a:rPr lang="ru-RU" sz="2000" dirty="0" smtClean="0"/>
              <a:t> </a:t>
            </a:r>
            <a:r>
              <a:rPr lang="ru-RU" sz="2000" dirty="0"/>
              <a:t>128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100 = 28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Вернём их </a:t>
            </a:r>
            <a:r>
              <a:rPr lang="ru-RU" sz="2000" dirty="0"/>
              <a:t>на большие пирамиды — по </a:t>
            </a:r>
            <a:r>
              <a:rPr lang="ru-RU" sz="2000" dirty="0" smtClean="0"/>
              <a:t>кольца </a:t>
            </a:r>
            <a:r>
              <a:rPr lang="ru-RU" sz="2000" dirty="0"/>
              <a:t>2 на </a:t>
            </a:r>
            <a:r>
              <a:rPr lang="ru-RU" sz="2000" dirty="0" smtClean="0"/>
              <a:t>каждую, </a:t>
            </a:r>
            <a:br>
              <a:rPr lang="ru-RU" sz="2000" dirty="0" smtClean="0"/>
            </a:br>
            <a:r>
              <a:rPr lang="ru-RU" sz="2000" dirty="0" smtClean="0"/>
              <a:t>тогда </a:t>
            </a:r>
            <a:r>
              <a:rPr lang="ru-RU" sz="2000" dirty="0"/>
              <a:t>больших пирамид </a:t>
            </a:r>
            <a:r>
              <a:rPr lang="ru-RU" sz="2000" dirty="0" smtClean="0"/>
              <a:t>было 28 </a:t>
            </a:r>
            <a:r>
              <a:rPr lang="ru-RU" sz="2000" dirty="0"/>
              <a:t>: 2 = </a:t>
            </a:r>
            <a:r>
              <a:rPr lang="ru-RU" sz="2000" dirty="0" smtClean="0"/>
              <a:t>14.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Это было «детское» решение, а теперь держитесь. </a:t>
            </a:r>
            <a:r>
              <a:rPr lang="ru-RU" sz="2000" dirty="0" smtClean="0"/>
              <a:t>Вот вам «взрослое» решение с сайта ГДЗ.РУ.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детского сада купили 20 пирамид: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и </a:t>
            </a:r>
            <a:r>
              <a:rPr lang="ru-RU" sz="2000" dirty="0">
                <a:solidFill>
                  <a:srgbClr val="C00000"/>
                </a:solidFill>
              </a:rPr>
              <a:t>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</a:t>
            </a:r>
            <a:r>
              <a:rPr lang="ru-RU" sz="2000" i="1" dirty="0" smtClean="0"/>
              <a:t>Примечание. </a:t>
            </a:r>
            <a:r>
              <a:rPr lang="ru-RU" sz="2000" dirty="0" smtClean="0"/>
              <a:t>Уравнения и </a:t>
            </a:r>
            <a:br>
              <a:rPr lang="ru-RU" sz="2000" dirty="0" smtClean="0"/>
            </a:br>
            <a:r>
              <a:rPr lang="ru-RU" sz="2000" dirty="0" smtClean="0"/>
              <a:t>системы линейных уравнений в </a:t>
            </a:r>
            <a:br>
              <a:rPr lang="ru-RU" sz="2000" dirty="0" smtClean="0"/>
            </a:br>
            <a:r>
              <a:rPr lang="ru-RU" sz="2000" dirty="0" smtClean="0"/>
              <a:t>5 классе не изучали, а решатель </a:t>
            </a:r>
            <a:br>
              <a:rPr lang="ru-RU" sz="2000" dirty="0" smtClean="0"/>
            </a:br>
            <a:r>
              <a:rPr lang="ru-RU" sz="2000" dirty="0" smtClean="0"/>
              <a:t>этого не знает, </a:t>
            </a:r>
            <a:r>
              <a:rPr lang="en-US" sz="2000" i="1" dirty="0" smtClean="0"/>
              <a:t>x</a:t>
            </a:r>
            <a:r>
              <a:rPr lang="ru-RU" sz="2000" dirty="0" smtClean="0"/>
              <a:t> у него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большие </a:t>
            </a:r>
            <a:br>
              <a:rPr lang="ru-RU" sz="2000" dirty="0" smtClean="0"/>
            </a:br>
            <a:r>
              <a:rPr lang="ru-RU" sz="2000" dirty="0" smtClean="0"/>
              <a:t>пирамиды, а не их количество. 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Тот </a:t>
            </a:r>
            <a:r>
              <a:rPr lang="ru-RU" sz="2000" dirty="0">
                <a:solidFill>
                  <a:schemeClr val="tx1"/>
                </a:solidFill>
              </a:rPr>
              <a:t>же приём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воображаемые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применить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решении старинной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китайской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563638"/>
            <a:ext cx="4644008" cy="3424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7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фазаны и кролики. Всего у них 30 голов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ног. Определите число фазанов и число кроликов.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составить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(30 –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= 70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число кроликов, и получить ответ.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А на сайте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применяют систему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линейных уравнений, обозначая через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кроликов, </a:t>
            </a:r>
            <a:r>
              <a:rPr lang="ru-RU" sz="2000" dirty="0"/>
              <a:t>а не их количество. </a:t>
            </a:r>
            <a:br>
              <a:rPr lang="ru-RU" sz="2000" dirty="0"/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4014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фазаны и кролики. Всего у них 30 голов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ног. Определите число фазанов и число кроликов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составить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(30 –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= 70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число кроликов, и получить ответ.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применяют систему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линейных уравнений, обозначая через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кроликов, </a:t>
            </a:r>
            <a:r>
              <a:rPr lang="ru-RU" sz="2000" dirty="0" smtClean="0"/>
              <a:t>а </a:t>
            </a:r>
            <a:r>
              <a:rPr lang="ru-RU" sz="2000" dirty="0"/>
              <a:t>не их количество.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Мы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обучаем детей не только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ответа, но и с целью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их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речи, воображения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нею,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 небезразличен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эмоциональный фон обучения. Рассмотрим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мною у старых мастеров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851670"/>
            <a:ext cx="3543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Дети, представим, что на верх клетки, в которой </a:t>
                </a:r>
                <a:r>
                  <a:rPr lang="ru-RU" sz="2000" dirty="0" smtClean="0"/>
                  <a:t>сидят </a:t>
                </a:r>
                <a:r>
                  <a:rPr lang="ru-RU" sz="2000" dirty="0"/>
                  <a:t>фазаны и кролики, мы положили морковку. Все </a:t>
                </a:r>
                <a:r>
                  <a:rPr lang="ru-RU" sz="2000" dirty="0" smtClean="0"/>
                  <a:t>кролики </a:t>
                </a:r>
                <a:r>
                  <a:rPr lang="ru-RU" sz="2000" dirty="0"/>
                  <a:t>встанут на задние лапки, чтобы дотянуться до морковки. Сколько ног в этот момент будет стоять на земле?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60	</a:t>
                </a:r>
                <a:r>
                  <a:rPr lang="ru-RU" sz="2000" dirty="0" smtClean="0"/>
                  <a:t> (30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2 </a:t>
                </a:r>
                <a:r>
                  <a:rPr lang="ru-RU" sz="2000" dirty="0"/>
                  <a:t>= 60).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Но в условии задачи даны 70 ног, где же остальные</a:t>
                </a:r>
                <a:r>
                  <a:rPr lang="ru-RU" sz="2000" dirty="0" smtClean="0"/>
                  <a:t>?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Остальные не посчитаны — это передние лапы кроликов</a:t>
                </a:r>
                <a:r>
                  <a:rPr lang="ru-RU" sz="2000" dirty="0" smtClean="0"/>
                  <a:t>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Сколько их?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10	</a:t>
                </a:r>
                <a:r>
                  <a:rPr lang="ru-RU" sz="2000" dirty="0" smtClean="0"/>
                  <a:t> (</a:t>
                </a:r>
                <a:r>
                  <a:rPr lang="ru-RU" sz="2000" dirty="0"/>
                  <a:t>70 </a:t>
                </a:r>
                <a:r>
                  <a:rPr lang="ru-RU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60 = 10</a:t>
                </a:r>
                <a:r>
                  <a:rPr lang="ru-RU" sz="2000" dirty="0" smtClean="0"/>
                  <a:t>).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Сколько же кроликов</a:t>
                </a:r>
                <a:r>
                  <a:rPr lang="ru-RU" sz="2000" dirty="0" smtClean="0"/>
                  <a:t>?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5	</a:t>
                </a:r>
                <a:r>
                  <a:rPr lang="ru-RU" sz="2000" dirty="0" smtClean="0"/>
                  <a:t>     (10 : 2 </a:t>
                </a:r>
                <a:r>
                  <a:rPr lang="ru-RU" sz="2000" dirty="0"/>
                  <a:t>= 5</a:t>
                </a:r>
                <a:r>
                  <a:rPr lang="ru-RU" sz="2000" dirty="0" smtClean="0"/>
                  <a:t>).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А фазанов?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</a:t>
                </a:r>
                <a:r>
                  <a:rPr lang="ru-RU" sz="2000" dirty="0"/>
                  <a:t>— 25	</a:t>
                </a:r>
                <a:r>
                  <a:rPr lang="ru-RU" sz="2000" dirty="0" smtClean="0"/>
                  <a:t> (</a:t>
                </a:r>
                <a:r>
                  <a:rPr lang="ru-RU" sz="2000" dirty="0"/>
                  <a:t>30 </a:t>
                </a:r>
                <a:r>
                  <a:rPr lang="ru-RU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5 = 25). </a:t>
                </a:r>
              </a:p>
              <a:p>
                <a:pPr marL="0" indent="0"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  <a:blipFill rotWithShape="0">
                <a:blip r:embed="rId2"/>
                <a:stretch>
                  <a:fillRect l="-791" t="-987" b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931790"/>
            <a:ext cx="285441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Дети могут предложить другой способ решения.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Представим</a:t>
            </a:r>
            <a:r>
              <a:rPr lang="ru-RU" sz="2000" dirty="0"/>
              <a:t>, что </a:t>
            </a:r>
            <a:r>
              <a:rPr lang="ru-RU" sz="2000" dirty="0" smtClean="0"/>
              <a:t>в клетке было 30 фазанов, тогда у них было 60 ног. Если одного фазана заменить одним кроликом, то число голов не изменится, но добавится 2 ноги (лапы). Чтобы увеличить число ног на 10, надо выполнить 10 : 2 = 5 таких замен, то есть в клетке 5 кроликов.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В качестве итога по теме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/>
              <a:t>Натуральные числа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/>
              <a:t> давайте посмотрим, </a:t>
            </a:r>
            <a:r>
              <a:rPr lang="ru-RU" sz="2000" dirty="0"/>
              <a:t>как одни и те же задачи решают дети, обученные по старой российской методике, и дети со взрослыми, обученные решать текстовые задачи методом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«Пусть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/>
              <a:t>—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…».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Из хорошего доклада восьмиклассников по историческим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 возьмём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задачу о принцессе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Либуше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в.).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113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128792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  </a:t>
            </a:r>
            <a:r>
              <a:rPr lang="ru-RU" sz="2000" dirty="0">
                <a:solidFill>
                  <a:schemeClr val="tx1"/>
                </a:solidFill>
              </a:rPr>
              <a:t>В ходе реформы математического образования в конце 60-х годов прошлого века это преимущество было поставлено под сомнение. </a:t>
            </a:r>
            <a:r>
              <a:rPr lang="ru-RU" sz="2000" dirty="0" smtClean="0">
                <a:solidFill>
                  <a:schemeClr val="tx1"/>
                </a:solidFill>
              </a:rPr>
              <a:t>Чтобы освободить учебное время </a:t>
            </a:r>
            <a:r>
              <a:rPr lang="ru-RU" sz="2000" dirty="0">
                <a:solidFill>
                  <a:schemeClr val="tx1"/>
                </a:solidFill>
              </a:rPr>
              <a:t>для более раннего введения элементов теории множеств, </a:t>
            </a:r>
            <a:r>
              <a:rPr lang="ru-RU" sz="2000" dirty="0" smtClean="0">
                <a:solidFill>
                  <a:schemeClr val="tx1"/>
                </a:solidFill>
              </a:rPr>
              <a:t>уравнений, </a:t>
            </a:r>
            <a:r>
              <a:rPr lang="ru-RU" sz="2000" dirty="0">
                <a:solidFill>
                  <a:schemeClr val="tx1"/>
                </a:solidFill>
              </a:rPr>
              <a:t>неравенств, функций…, приняли решение отказаться от арифметических способов решения задач. Решили сразу учить детей применять уравнение. Музыкальное свидетельство об этом есть у А.Б. Пугачёвой: 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rgbClr val="C00000"/>
                </a:solidFill>
              </a:rPr>
              <a:t>                             </a:t>
            </a:r>
            <a:r>
              <a:rPr lang="ru-RU" sz="2000" dirty="0">
                <a:solidFill>
                  <a:srgbClr val="0070C0"/>
                </a:solidFill>
              </a:rPr>
              <a:t>Нам учитель задаёт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С иксами задачи.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Кандидат наук и тот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Над задачей плачет.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272807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преданию, основательница чешского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государства </a:t>
            </a:r>
            <a:r>
              <a:rPr lang="ru-RU" sz="2000" dirty="0">
                <a:solidFill>
                  <a:schemeClr val="tx1"/>
                </a:solidFill>
              </a:rPr>
              <a:t>принцесса </a:t>
            </a:r>
            <a:r>
              <a:rPr lang="ru-RU" sz="2000" dirty="0" err="1">
                <a:solidFill>
                  <a:schemeClr val="tx1"/>
                </a:solidFill>
              </a:rPr>
              <a:t>Либуша</a:t>
            </a:r>
            <a:r>
              <a:rPr lang="ru-RU" sz="2000" dirty="0">
                <a:solidFill>
                  <a:schemeClr val="tx1"/>
                </a:solidFill>
              </a:rPr>
              <a:t> обещала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отдать свою </a:t>
            </a:r>
            <a:r>
              <a:rPr lang="ru-RU" sz="2000" dirty="0">
                <a:solidFill>
                  <a:schemeClr val="tx1"/>
                </a:solidFill>
              </a:rPr>
              <a:t>руку тому из трёх женихов,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кто </a:t>
            </a:r>
            <a:r>
              <a:rPr lang="ru-RU" sz="2000" dirty="0">
                <a:solidFill>
                  <a:schemeClr val="tx1"/>
                </a:solidFill>
              </a:rPr>
              <a:t>сумеет </a:t>
            </a:r>
            <a:r>
              <a:rPr lang="ru-RU" sz="2000" dirty="0" smtClean="0">
                <a:solidFill>
                  <a:schemeClr val="tx1"/>
                </a:solidFill>
              </a:rPr>
              <a:t>решить задачу.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Если </a:t>
            </a:r>
            <a:r>
              <a:rPr lang="ru-RU" sz="2000" dirty="0">
                <a:solidFill>
                  <a:srgbClr val="C00000"/>
                </a:solidFill>
              </a:rPr>
              <a:t>бы я дала первому жениху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слив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этой корзины и ещё одну сливу, второму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жениху </a:t>
            </a:r>
            <a:r>
              <a:rPr lang="ru-RU" sz="2000" dirty="0">
                <a:solidFill>
                  <a:srgbClr val="C00000"/>
                </a:solidFill>
              </a:rPr>
              <a:t>половину оставшихся слив и ещё </a:t>
            </a:r>
            <a:r>
              <a:rPr lang="ru-RU" sz="2000" dirty="0" smtClean="0">
                <a:solidFill>
                  <a:srgbClr val="C00000"/>
                </a:solidFill>
              </a:rPr>
              <a:t>одну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сливу</a:t>
            </a:r>
            <a:r>
              <a:rPr lang="ru-RU" sz="2000" dirty="0">
                <a:solidFill>
                  <a:srgbClr val="C00000"/>
                </a:solidFill>
              </a:rPr>
              <a:t>, а </a:t>
            </a:r>
            <a:r>
              <a:rPr lang="ru-RU" sz="2000" dirty="0" smtClean="0">
                <a:solidFill>
                  <a:srgbClr val="C00000"/>
                </a:solidFill>
              </a:rPr>
              <a:t>оставшиеся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сливы </a:t>
            </a:r>
            <a:r>
              <a:rPr lang="ru-RU" sz="2000" dirty="0">
                <a:solidFill>
                  <a:srgbClr val="C00000"/>
                </a:solidFill>
              </a:rPr>
              <a:t>поделила пополам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половину их и ещё </a:t>
            </a:r>
            <a:r>
              <a:rPr lang="ru-RU" sz="2000" dirty="0" smtClean="0">
                <a:solidFill>
                  <a:srgbClr val="C00000"/>
                </a:solidFill>
              </a:rPr>
              <a:t>три сливы </a:t>
            </a:r>
            <a:r>
              <a:rPr lang="ru-RU" sz="2000" dirty="0">
                <a:solidFill>
                  <a:srgbClr val="C00000"/>
                </a:solidFill>
              </a:rPr>
              <a:t>дала бы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третьему </a:t>
            </a:r>
            <a:r>
              <a:rPr lang="ru-RU" sz="2000" dirty="0">
                <a:solidFill>
                  <a:srgbClr val="C00000"/>
                </a:solidFill>
              </a:rPr>
              <a:t>жениху, то корзина </a:t>
            </a:r>
            <a:r>
              <a:rPr lang="ru-RU" sz="2000" dirty="0" smtClean="0">
                <a:solidFill>
                  <a:srgbClr val="C00000"/>
                </a:solidFill>
              </a:rPr>
              <a:t>опустела бы.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слив в корзине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ts val="23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994822"/>
            <a:ext cx="2880320" cy="213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15" y="-20538"/>
            <a:ext cx="35643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555526"/>
                <a:ext cx="8435280" cy="370772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Решение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восьмиклассников, обученных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раннему использованию </a:t>
                </a:r>
                <a:r>
                  <a:rPr lang="ru-RU" sz="2000" dirty="0">
                    <a:solidFill>
                      <a:schemeClr val="tx1"/>
                    </a:solidFill>
                  </a:rPr>
                  <a:t>уравнения привожу по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докладу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 интернете, но подробнее и с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исправлением опечатки.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Пусть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первоначально в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корзине было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х</a:t>
                </a:r>
                <a:r>
                  <a:rPr lang="ru-RU" sz="2000" dirty="0">
                    <a:solidFill>
                      <a:schemeClr val="tx1"/>
                    </a:solidFill>
                  </a:rPr>
                  <a:t> слив, тогда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первого жениха было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слив,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второго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слив,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третьего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ru-RU" sz="2400" dirty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>
                    <a:solidFill>
                      <a:schemeClr val="tx1"/>
                    </a:solidFill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слив.</a:t>
                </a:r>
                <a:endParaRPr lang="ru-RU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Составим уравнение:</a:t>
                </a:r>
                <a:endParaRPr lang="ru-RU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+1+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… </a:t>
                </a:r>
                <a:r>
                  <a:rPr lang="ru-RU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30.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1800" dirty="0">
                    <a:solidFill>
                      <a:schemeClr val="accent1">
                        <a:lumMod val="75000"/>
                      </a:schemeClr>
                    </a:solidFill>
                  </a:rPr>
                  <a:t>https://infourok.ru/uchebnotvorcheskiy-proekt-avtori-uchaschiesya-a-klassa-757344.html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pPr>
                  <a:lnSpc>
                    <a:spcPts val="2300"/>
                  </a:lnSpc>
                  <a:spcBef>
                    <a:spcPts val="300"/>
                  </a:spcBef>
                  <a:buFont typeface="Wingdings" panose="05000000000000000000" pitchFamily="2" charset="2"/>
                  <a:buChar char="v"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555526"/>
                <a:ext cx="8435280" cy="3707721"/>
              </a:xfrm>
              <a:blipFill rotWithShape="0">
                <a:blip r:embed="rId2"/>
                <a:stretch>
                  <a:fillRect l="-723" t="-987" r="-650" b="-26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3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555526"/>
            <a:ext cx="8435280" cy="370772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В учебнике та же  задача с теми же числами дана не про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выбор жениха, а про раздачу денег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solidFill>
                  <a:srgbClr val="C00000"/>
                </a:solidFill>
              </a:rPr>
              <a:t>Отец дает денег своим </a:t>
            </a:r>
            <a:r>
              <a:rPr lang="ru-RU" sz="2000" dirty="0" smtClean="0">
                <a:solidFill>
                  <a:srgbClr val="C00000"/>
                </a:solidFill>
              </a:rPr>
              <a:t>детям</a:t>
            </a:r>
            <a:r>
              <a:rPr lang="ru-RU" sz="2000" dirty="0">
                <a:solidFill>
                  <a:srgbClr val="C00000"/>
                </a:solidFill>
              </a:rPr>
              <a:t>. Старшему - половину всего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1 р., среднему - половину </a:t>
            </a:r>
            <a:r>
              <a:rPr lang="ru-RU" sz="2000" dirty="0" smtClean="0">
                <a:solidFill>
                  <a:srgbClr val="C00000"/>
                </a:solidFill>
              </a:rPr>
              <a:t>остатка </a:t>
            </a:r>
            <a:r>
              <a:rPr lang="ru-RU" sz="2000" dirty="0">
                <a:solidFill>
                  <a:srgbClr val="C00000"/>
                </a:solidFill>
              </a:rPr>
              <a:t>и ещё 1 р., младшему </a:t>
            </a:r>
            <a:r>
              <a:rPr lang="ru-RU" sz="2000" dirty="0" smtClean="0">
                <a:solidFill>
                  <a:srgbClr val="C00000"/>
                </a:solidFill>
              </a:rPr>
              <a:t>- </a:t>
            </a:r>
            <a:r>
              <a:rPr lang="ru-RU" sz="2000" dirty="0">
                <a:solidFill>
                  <a:srgbClr val="C00000"/>
                </a:solidFill>
              </a:rPr>
              <a:t>половину  остатка и последние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3 </a:t>
            </a:r>
            <a:r>
              <a:rPr lang="ru-RU" sz="2000" dirty="0">
                <a:solidFill>
                  <a:srgbClr val="C00000"/>
                </a:solidFill>
              </a:rPr>
              <a:t>р. Сколько было денег? 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На сайте </a:t>
            </a:r>
            <a:r>
              <a:rPr lang="ru-RU" sz="2000" dirty="0" err="1" smtClean="0">
                <a:solidFill>
                  <a:schemeClr val="tx1"/>
                </a:solidFill>
              </a:rPr>
              <a:t>гдз.ру</a:t>
            </a:r>
            <a:r>
              <a:rPr lang="ru-RU" sz="2000" dirty="0" smtClean="0">
                <a:solidFill>
                  <a:schemeClr val="tx1"/>
                </a:solidFill>
              </a:rPr>
              <a:t> уравнение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получилось ещё "круче«, чем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восьмиклассников.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Без преобразований дробь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получилась «четырёхэтажная».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16822"/>
            <a:ext cx="4788024" cy="32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А вот «детское» решение, той же задачи. </a:t>
            </a:r>
            <a:br>
              <a:rPr lang="ru-RU" sz="2000" dirty="0" smtClean="0"/>
            </a:br>
            <a:r>
              <a:rPr lang="ru-RU" sz="2000" dirty="0" smtClean="0"/>
              <a:t>Оно готовится на более простых задачах. Изобразим всю </a:t>
            </a:r>
            <a:br>
              <a:rPr lang="ru-RU" sz="2000" dirty="0" smtClean="0"/>
            </a:br>
            <a:r>
              <a:rPr lang="ru-RU" sz="2000" dirty="0" smtClean="0"/>
              <a:t>сумму в виде отрезка и начнём рассуждать с конца.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dirty="0"/>
              <a:t>1) 3 + 3 = </a:t>
            </a:r>
            <a:r>
              <a:rPr lang="en-US" sz="2000" dirty="0" smtClean="0"/>
              <a:t>6</a:t>
            </a:r>
            <a:r>
              <a:rPr lang="ru-RU" sz="2000" dirty="0" smtClean="0"/>
              <a:t> (</a:t>
            </a:r>
            <a:r>
              <a:rPr lang="ru-RU" sz="2000" i="1" dirty="0" smtClean="0"/>
              <a:t>р</a:t>
            </a:r>
            <a:r>
              <a:rPr lang="ru-RU" sz="2000" dirty="0" smtClean="0"/>
              <a:t>.)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dirty="0"/>
              <a:t>III</a:t>
            </a:r>
            <a:r>
              <a:rPr lang="ru-RU" sz="2000" dirty="0"/>
              <a:t> брату</a:t>
            </a:r>
            <a:r>
              <a:rPr lang="ru-RU" sz="2000" dirty="0" smtClean="0"/>
              <a:t>,</a:t>
            </a:r>
            <a:r>
              <a:rPr lang="en-US" sz="2000" dirty="0"/>
              <a:t> </a:t>
            </a: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2</a:t>
            </a:r>
            <a:r>
              <a:rPr lang="en-US" sz="2000" dirty="0" smtClean="0"/>
              <a:t>) </a:t>
            </a:r>
            <a:r>
              <a:rPr lang="ru-RU" sz="2000" dirty="0" smtClean="0"/>
              <a:t>(6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1) </a:t>
            </a:r>
            <a:r>
              <a:rPr lang="en-US" sz="2000" dirty="0" smtClean="0">
                <a:sym typeface="Symbol" panose="05050102010706020507" pitchFamily="18" charset="2"/>
              </a:rPr>
              <a:t></a:t>
            </a:r>
            <a:r>
              <a:rPr lang="ru-RU" sz="2000" dirty="0" smtClean="0">
                <a:sym typeface="Symbol" panose="05050102010706020507" pitchFamily="18" charset="2"/>
              </a:rPr>
              <a:t> </a:t>
            </a:r>
            <a:r>
              <a:rPr lang="ru-RU" sz="2000" dirty="0" smtClean="0"/>
              <a:t>2 </a:t>
            </a:r>
            <a:r>
              <a:rPr lang="en-US" sz="2000" dirty="0" smtClean="0"/>
              <a:t>= </a:t>
            </a:r>
            <a:r>
              <a:rPr lang="ru-RU" sz="2000" dirty="0" smtClean="0"/>
              <a:t>14 </a:t>
            </a:r>
            <a:r>
              <a:rPr lang="ru-RU" sz="2000" dirty="0"/>
              <a:t>(</a:t>
            </a:r>
            <a:r>
              <a:rPr lang="ru-RU" sz="2000" i="1" dirty="0" smtClean="0"/>
              <a:t>р</a:t>
            </a:r>
            <a:r>
              <a:rPr lang="ru-RU" sz="2000" dirty="0" smtClean="0"/>
              <a:t>.)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dirty="0" smtClean="0"/>
              <a:t>II</a:t>
            </a:r>
            <a:r>
              <a:rPr lang="ru-RU" sz="2000" dirty="0" smtClean="0"/>
              <a:t> и </a:t>
            </a:r>
            <a:r>
              <a:rPr lang="en-US" sz="2000" dirty="0" smtClean="0"/>
              <a:t>III</a:t>
            </a:r>
            <a:r>
              <a:rPr lang="ru-RU" sz="2000" dirty="0" smtClean="0"/>
              <a:t> братьям вместе,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3</a:t>
            </a:r>
            <a:r>
              <a:rPr lang="en-US" sz="2000" dirty="0" smtClean="0"/>
              <a:t>) </a:t>
            </a:r>
            <a:r>
              <a:rPr lang="ru-RU" sz="2000" dirty="0" smtClean="0"/>
              <a:t>(14</a:t>
            </a:r>
            <a:r>
              <a:rPr lang="en-US" sz="2000" dirty="0" smtClean="0"/>
              <a:t> + </a:t>
            </a:r>
            <a:r>
              <a:rPr lang="ru-RU" sz="2000" dirty="0" smtClean="0"/>
              <a:t>1)</a:t>
            </a:r>
            <a:r>
              <a:rPr lang="en-US" sz="2000" dirty="0" smtClean="0"/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 smtClean="0"/>
              <a:t>= </a:t>
            </a:r>
            <a:r>
              <a:rPr lang="ru-RU" sz="2000" dirty="0" smtClean="0"/>
              <a:t>30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i="1" dirty="0" smtClean="0"/>
              <a:t>р</a:t>
            </a:r>
            <a:r>
              <a:rPr lang="ru-RU" sz="2000" dirty="0" smtClean="0"/>
              <a:t>.) </a:t>
            </a:r>
            <a:r>
              <a:rPr lang="ru-RU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денег было всего.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Выигрыш арифметического способа перед алгебраическим     очевиден, но нельзя утверждать, что так будет всегда.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   </a:t>
            </a:r>
            <a:r>
              <a:rPr lang="ru-RU" sz="2000" dirty="0" smtClean="0"/>
              <a:t>Сравним </a:t>
            </a:r>
            <a:r>
              <a:rPr lang="ru-RU" sz="2000" dirty="0"/>
              <a:t>ещё несколько </a:t>
            </a:r>
            <a:r>
              <a:rPr lang="ru-RU" sz="2000" dirty="0" smtClean="0"/>
              <a:t>«</a:t>
            </a:r>
            <a:r>
              <a:rPr lang="ru-RU" sz="2000" dirty="0"/>
              <a:t>взрослых» и «детских» решений.</a:t>
            </a:r>
          </a:p>
          <a:p>
            <a:pPr marL="0" indent="0">
              <a:buNone/>
            </a:pPr>
            <a:endParaRPr lang="en-US" sz="2000" dirty="0"/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63638"/>
            <a:ext cx="6275219" cy="12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  1080*. Крестьянка продавала на рынке яйца.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покупательница купила у неё половину яиц и ещё пол-яйца,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 половину остатка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и ещё пол-яйца,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а третья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 последние 10 яиц. Сколько яиц принесла крестьянка на рынок?</a:t>
                </a:r>
                <a:r>
                  <a:rPr lang="ru-RU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i="1" dirty="0" smtClean="0"/>
                  <a:t>Замечание.</a:t>
                </a:r>
                <a:r>
                  <a:rPr lang="ru-RU" sz="2000" dirty="0" smtClean="0"/>
                  <a:t> Эта задача готовится, как и предыдущая, при решении более простых задач.  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1077. На столе лежало несколько книг. Когда взяли половину всех книг и ещё полкниги, то осталось две книги. Сколько книг лежало на столе первоначально?</a:t>
                </a:r>
                <a:r>
                  <a:rPr lang="ru-RU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К задаче приведён схематический рисунок.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 smtClean="0"/>
                  <a:t>   А теперь посмотрим решение задачи 1080 на сайте </a:t>
                </a:r>
                <a:r>
                  <a:rPr lang="ru-RU" sz="2000" dirty="0" err="1" smtClean="0"/>
                  <a:t>гдз.ру</a:t>
                </a:r>
                <a:r>
                  <a:rPr lang="ru-RU" sz="2000" dirty="0" smtClean="0"/>
                  <a:t>.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  <a:blipFill rotWithShape="0">
                <a:blip r:embed="rId2"/>
                <a:stretch>
                  <a:fillRect l="-762" t="-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1080*. Крестьянка продавала на рынке яйца. Первая покупательница купила у неё половину яиц и ещё пол-яйца,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половину остатка и ещё пол-яйца, а третья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последние 10 яиц. Сколько яиц принесла крестьянка на рынок?</a:t>
                </a:r>
                <a:r>
                  <a:rPr lang="ru-RU" sz="2000" dirty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Посмотрели и забудьте этот </a:t>
                </a:r>
                <a:br>
                  <a:rPr lang="ru-RU" sz="2000" dirty="0" smtClean="0"/>
                </a:br>
                <a:r>
                  <a:rPr lang="ru-RU" sz="2000" dirty="0" smtClean="0"/>
                  <a:t>кошмар. Давайте решим задачу </a:t>
                </a:r>
                <a:br>
                  <a:rPr lang="ru-RU" sz="2000" dirty="0" smtClean="0"/>
                </a:br>
                <a:r>
                  <a:rPr lang="ru-RU" sz="2000" dirty="0" smtClean="0"/>
                  <a:t>«по-нашему, по-неучёному», как </a:t>
                </a:r>
                <a:br>
                  <a:rPr lang="ru-RU" sz="2000" dirty="0" smtClean="0"/>
                </a:br>
                <a:r>
                  <a:rPr lang="ru-RU" sz="2000" dirty="0" smtClean="0"/>
                  <a:t>говаривал Удодов-старший из </a:t>
                </a:r>
                <a:br>
                  <a:rPr lang="ru-RU" sz="2000" dirty="0" smtClean="0"/>
                </a:br>
                <a:r>
                  <a:rPr lang="ru-RU" sz="2000" dirty="0" smtClean="0"/>
                  <a:t>рассказа </a:t>
                </a:r>
                <a:r>
                  <a:rPr lang="ru-RU" sz="2000" dirty="0"/>
                  <a:t>А.П. Чехова </a:t>
                </a:r>
                <a:r>
                  <a:rPr lang="ru-RU" sz="2000" dirty="0" smtClean="0"/>
                  <a:t>«Репетитор».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Рассмотрим «</a:t>
                </a:r>
                <a:r>
                  <a:rPr lang="ru-RU" sz="2000" dirty="0"/>
                  <a:t>детское» решение.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  <a:blipFill rotWithShape="0">
                <a:blip r:embed="rId2"/>
                <a:stretch>
                  <a:fillRect l="-762" t="-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49" y="0"/>
            <a:ext cx="471735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7992888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Кстати, половины </a:t>
            </a:r>
            <a:r>
              <a:rPr lang="ru-RU" sz="2000" dirty="0"/>
              <a:t>яиц никто не </a:t>
            </a:r>
            <a:r>
              <a:rPr lang="ru-RU" sz="2000" dirty="0" smtClean="0"/>
              <a:t>продавал</a:t>
            </a:r>
            <a:r>
              <a:rPr lang="ru-RU" sz="2000" dirty="0"/>
              <a:t>, они были </a:t>
            </a:r>
            <a:r>
              <a:rPr lang="ru-RU" sz="2000" dirty="0" smtClean="0"/>
              <a:t>только </a:t>
            </a:r>
            <a:br>
              <a:rPr lang="ru-RU" sz="2000" dirty="0" smtClean="0"/>
            </a:br>
            <a:r>
              <a:rPr lang="ru-RU" sz="2000" dirty="0" smtClean="0"/>
              <a:t>в расчётах</a:t>
            </a:r>
            <a:r>
              <a:rPr lang="ru-RU" sz="2000" dirty="0"/>
              <a:t>, так как </a:t>
            </a:r>
            <a:r>
              <a:rPr lang="ru-RU" sz="2000" dirty="0" smtClean="0"/>
              <a:t>пополам </a:t>
            </a:r>
            <a:r>
              <a:rPr lang="ru-RU" sz="2000" dirty="0"/>
              <a:t>делили нечётное </a:t>
            </a:r>
            <a:r>
              <a:rPr lang="ru-RU" sz="2000" dirty="0" smtClean="0"/>
              <a:t>число </a:t>
            </a:r>
            <a:r>
              <a:rPr lang="ru-RU" sz="2000" dirty="0"/>
              <a:t>яиц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Чтобы дети это поняли, попросите их из трёх карандашей взять половину всех карандашей и ещё полкарандаша.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 smtClean="0"/>
              <a:t>   </a:t>
            </a:r>
            <a:r>
              <a:rPr lang="en-US" sz="2000" i="1" dirty="0" smtClean="0"/>
              <a:t>I</a:t>
            </a:r>
            <a:r>
              <a:rPr lang="ru-RU" sz="2000" i="1" dirty="0" smtClean="0"/>
              <a:t> способ.</a:t>
            </a: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/>
              <a:t>1</a:t>
            </a:r>
            <a:r>
              <a:rPr lang="en-US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(10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1/2)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 smtClean="0"/>
              <a:t>=</a:t>
            </a:r>
            <a:r>
              <a:rPr lang="ru-RU" sz="2000" dirty="0" smtClean="0"/>
              <a:t> 21 (яйцо)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купили </a:t>
            </a:r>
            <a:r>
              <a:rPr lang="en-US" sz="2000" dirty="0" smtClean="0"/>
              <a:t>II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en-US" sz="2000" dirty="0" smtClean="0"/>
              <a:t>III</a:t>
            </a:r>
            <a:r>
              <a:rPr lang="ru-RU" sz="2000" dirty="0" smtClean="0"/>
              <a:t> покупательницы.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  </a:t>
            </a:r>
            <a:r>
              <a:rPr lang="ru-RU" sz="2000" dirty="0" smtClean="0"/>
              <a:t>2</a:t>
            </a:r>
            <a:r>
              <a:rPr lang="en-US" sz="2000" dirty="0"/>
              <a:t>) </a:t>
            </a:r>
            <a:r>
              <a:rPr lang="ru-RU" sz="2000" dirty="0" smtClean="0"/>
              <a:t>(21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1/2)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/>
              <a:t>= </a:t>
            </a:r>
            <a:r>
              <a:rPr lang="ru-RU" sz="2000" dirty="0" smtClean="0"/>
              <a:t>43 (яйца)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было у крестьянки.</a:t>
            </a:r>
            <a:endParaRPr lang="ru-RU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7" y="3147814"/>
            <a:ext cx="5400600" cy="141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81" y="205979"/>
            <a:ext cx="1265180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7992888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en-US" sz="2000" i="1" dirty="0" smtClean="0"/>
              <a:t>II</a:t>
            </a:r>
            <a:r>
              <a:rPr lang="ru-RU" sz="2000" i="1" dirty="0" smtClean="0"/>
              <a:t> </a:t>
            </a:r>
            <a:r>
              <a:rPr lang="ru-RU" sz="2000" i="1" dirty="0"/>
              <a:t>способ. </a:t>
            </a:r>
            <a:r>
              <a:rPr lang="ru-RU" sz="2000" dirty="0" smtClean="0"/>
              <a:t>Третьей хозяйке досталось на ½ яйца меньше </a:t>
            </a:r>
            <a:br>
              <a:rPr lang="ru-RU" sz="2000" dirty="0" smtClean="0"/>
            </a:br>
            <a:r>
              <a:rPr lang="ru-RU" sz="2000" dirty="0" smtClean="0"/>
              <a:t>половины остатка, значит, второй досталось </a:t>
            </a:r>
            <a:r>
              <a:rPr lang="ru-RU" sz="2000" dirty="0"/>
              <a:t>на ½ яйца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больше </a:t>
            </a:r>
            <a:r>
              <a:rPr lang="ru-RU" sz="2000" dirty="0"/>
              <a:t>половины </a:t>
            </a:r>
            <a:r>
              <a:rPr lang="ru-RU" sz="2000" dirty="0" smtClean="0"/>
              <a:t>остатка. Вторая купила на 1 яйцо больше, </a:t>
            </a:r>
            <a:br>
              <a:rPr lang="ru-RU" sz="2000" dirty="0" smtClean="0"/>
            </a:br>
            <a:r>
              <a:rPr lang="ru-RU" sz="2000" dirty="0" smtClean="0"/>
              <a:t>чем первая.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en-US" sz="2000" dirty="0" smtClean="0"/>
              <a:t>1</a:t>
            </a:r>
            <a:r>
              <a:rPr lang="en-US" sz="2000" dirty="0"/>
              <a:t>)</a:t>
            </a:r>
            <a:r>
              <a:rPr lang="ru-RU" sz="2000" dirty="0"/>
              <a:t> 10</a:t>
            </a:r>
            <a:r>
              <a:rPr lang="en-US" sz="2000" dirty="0"/>
              <a:t> + </a:t>
            </a:r>
            <a:r>
              <a:rPr lang="ru-RU" sz="2000" dirty="0"/>
              <a:t>1 </a:t>
            </a:r>
            <a:r>
              <a:rPr lang="en-US" sz="2000" dirty="0"/>
              <a:t>=</a:t>
            </a:r>
            <a:r>
              <a:rPr lang="ru-RU" sz="2000" dirty="0"/>
              <a:t> 11 (яиц)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купила </a:t>
            </a: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smtClean="0"/>
              <a:t>покупательница.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2</a:t>
            </a:r>
            <a:r>
              <a:rPr lang="en-US" sz="2000" dirty="0" smtClean="0"/>
              <a:t>)</a:t>
            </a:r>
            <a:r>
              <a:rPr lang="ru-RU" sz="2000" dirty="0" smtClean="0"/>
              <a:t> 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11 </a:t>
            </a:r>
            <a:r>
              <a:rPr lang="en-US" sz="2000" dirty="0" smtClean="0"/>
              <a:t>=</a:t>
            </a:r>
            <a:r>
              <a:rPr lang="ru-RU" sz="2000" dirty="0" smtClean="0"/>
              <a:t> 21 (яйцо)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купили </a:t>
            </a:r>
            <a:r>
              <a:rPr lang="en-US" sz="2000" dirty="0" smtClean="0"/>
              <a:t>II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en-US" sz="2000" dirty="0" smtClean="0"/>
              <a:t>III</a:t>
            </a:r>
            <a:r>
              <a:rPr lang="ru-RU" sz="2000" dirty="0" smtClean="0"/>
              <a:t> покупательницы.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3</a:t>
            </a:r>
            <a:r>
              <a:rPr lang="en-US" sz="2000" dirty="0"/>
              <a:t>) </a:t>
            </a:r>
            <a:r>
              <a:rPr lang="ru-RU" sz="2000" dirty="0"/>
              <a:t>21</a:t>
            </a:r>
            <a:r>
              <a:rPr lang="en-US" sz="2000" dirty="0"/>
              <a:t> + </a:t>
            </a:r>
            <a:r>
              <a:rPr lang="ru-RU" sz="2000" dirty="0"/>
              <a:t>1 </a:t>
            </a:r>
            <a:r>
              <a:rPr lang="en-US" sz="2000" dirty="0"/>
              <a:t>= </a:t>
            </a:r>
            <a:r>
              <a:rPr lang="ru-RU" sz="2000" dirty="0" smtClean="0"/>
              <a:t>22 </a:t>
            </a:r>
            <a:r>
              <a:rPr lang="ru-RU" sz="2000" dirty="0"/>
              <a:t>(яйца)</a:t>
            </a:r>
            <a:r>
              <a:rPr lang="en-US" sz="2000" dirty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купила </a:t>
            </a:r>
            <a:r>
              <a:rPr lang="en-US" sz="2000" dirty="0" smtClean="0"/>
              <a:t>I</a:t>
            </a:r>
            <a:r>
              <a:rPr lang="ru-RU" sz="2000" dirty="0" smtClean="0"/>
              <a:t> покупательница.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4</a:t>
            </a:r>
            <a:r>
              <a:rPr lang="en-US" sz="2000" dirty="0" smtClean="0"/>
              <a:t>) </a:t>
            </a:r>
            <a:r>
              <a:rPr lang="ru-RU" sz="2000" dirty="0" smtClean="0"/>
              <a:t>21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22 </a:t>
            </a:r>
            <a:r>
              <a:rPr lang="en-US" sz="2000" dirty="0"/>
              <a:t>= </a:t>
            </a:r>
            <a:r>
              <a:rPr lang="ru-RU" sz="2000" dirty="0" smtClean="0"/>
              <a:t>43 (яйца)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было у крестьянки.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7" y="3147814"/>
            <a:ext cx="5400600" cy="14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208912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Задача </a:t>
            </a:r>
            <a:r>
              <a:rPr lang="ru-RU" sz="2000" i="1" dirty="0">
                <a:solidFill>
                  <a:srgbClr val="C00000"/>
                </a:solidFill>
              </a:rPr>
              <a:t>Евклида</a:t>
            </a:r>
            <a:r>
              <a:rPr lang="ru-RU" sz="2000" dirty="0">
                <a:solidFill>
                  <a:srgbClr val="C00000"/>
                </a:solidFill>
              </a:rPr>
              <a:t>. Ослица и мул шли вместе, нагруженные мешками равного веса. Ослица жаловалась на тяжесть ноши.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Чего </a:t>
            </a:r>
            <a:r>
              <a:rPr lang="ru-RU" sz="2000" dirty="0">
                <a:solidFill>
                  <a:srgbClr val="C00000"/>
                </a:solidFill>
              </a:rPr>
              <a:t>ты жалуешься, — сказал мул, — если ты мне дашь один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твой </a:t>
            </a:r>
            <a:r>
              <a:rPr lang="ru-RU" sz="2000" dirty="0">
                <a:solidFill>
                  <a:srgbClr val="C00000"/>
                </a:solidFill>
              </a:rPr>
              <a:t>мешок, моя ноша станет вдвое больше твоей, а если 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дам </a:t>
            </a:r>
            <a:r>
              <a:rPr lang="ru-RU" sz="2000" dirty="0">
                <a:solidFill>
                  <a:srgbClr val="C00000"/>
                </a:solidFill>
              </a:rPr>
              <a:t>тебе один мешок, наши грузы только сравняются».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мешков было у каждого?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</a:t>
            </a:r>
            <a:r>
              <a:rPr lang="ru-RU" sz="2000" b="1" dirty="0" smtClean="0"/>
              <a:t>Решение</a:t>
            </a:r>
            <a:r>
              <a:rPr lang="ru-RU" sz="2000" dirty="0" smtClean="0"/>
              <a:t> Кристины </a:t>
            </a:r>
            <a:r>
              <a:rPr lang="ru-RU" sz="2000" dirty="0"/>
              <a:t>Марченко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., муниципаль­ная гимн., </a:t>
            </a:r>
            <a:br>
              <a:rPr lang="ru-RU" sz="2000" dirty="0" smtClean="0"/>
            </a:br>
            <a:r>
              <a:rPr lang="ru-RU" sz="2000" dirty="0" smtClean="0"/>
              <a:t>г</a:t>
            </a:r>
            <a:r>
              <a:rPr lang="ru-RU" sz="2000" dirty="0"/>
              <a:t>. Ревякин, Московская обл</a:t>
            </a:r>
            <a:r>
              <a:rPr lang="ru-RU" sz="2000" dirty="0" smtClean="0"/>
              <a:t>., </a:t>
            </a:r>
            <a:br>
              <a:rPr lang="ru-RU" sz="2000" dirty="0" smtClean="0"/>
            </a:br>
            <a:r>
              <a:rPr lang="ru-RU" sz="2000" dirty="0" smtClean="0"/>
              <a:t>учитель </a:t>
            </a:r>
            <a:r>
              <a:rPr lang="ru-RU" sz="2000" dirty="0"/>
              <a:t>Т.В. Абросимова).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Два </a:t>
            </a:r>
            <a:r>
              <a:rPr lang="ru-RU" sz="2000" dirty="0"/>
              <a:t>мешка </a:t>
            </a:r>
            <a:r>
              <a:rPr lang="ru-RU" sz="2000" dirty="0" smtClean="0"/>
              <a:t>составляют 1 </a:t>
            </a:r>
            <a:r>
              <a:rPr lang="ru-RU" sz="2000" dirty="0"/>
              <a:t>—</a:t>
            </a:r>
            <a:r>
              <a:rPr lang="ru-RU" sz="2000" dirty="0" smtClean="0"/>
              <a:t> 1/3 — 1/2 = 1/6 числа всех мешков. Всего было 2 : 1/6 = 12 мешков. У </a:t>
            </a:r>
            <a:r>
              <a:rPr lang="ru-RU" sz="2000" dirty="0"/>
              <a:t>мула было </a:t>
            </a:r>
            <a:r>
              <a:rPr lang="ru-RU" sz="2000" dirty="0" smtClean="0"/>
              <a:t>12 : 2 </a:t>
            </a:r>
            <a:r>
              <a:rPr lang="ru-RU" sz="2000" dirty="0"/>
              <a:t>+ 1 = </a:t>
            </a:r>
            <a:r>
              <a:rPr lang="ru-RU" sz="2000" dirty="0" smtClean="0"/>
              <a:t>7 </a:t>
            </a:r>
            <a:r>
              <a:rPr lang="ru-RU" sz="2000" dirty="0"/>
              <a:t>(мешков), а у </a:t>
            </a:r>
            <a:r>
              <a:rPr lang="ru-RU" sz="2000" dirty="0" smtClean="0"/>
              <a:t>ослицы </a:t>
            </a:r>
            <a:r>
              <a:rPr lang="ru-RU" sz="2000" dirty="0"/>
              <a:t>12 —</a:t>
            </a:r>
            <a:r>
              <a:rPr lang="ru-RU" sz="2000" dirty="0" smtClean="0"/>
              <a:t> </a:t>
            </a:r>
            <a:r>
              <a:rPr lang="ru-RU" sz="2000" dirty="0"/>
              <a:t>7 = 5.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63" y="2571750"/>
            <a:ext cx="495613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Три соседки готовили обед на общей плите 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коммунальной квартире.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принесла 10 поленьев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дров,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8 поленьев, а у третьей дров не было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она угостила своих соседок, дав им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 яблок. Как соседки должны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поделить яблоки по  справедливости?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Взрослый решатель ошибся, не </a:t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прочитав замечание в ответе: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rgbClr val="0070C0"/>
                    </a:solidFill>
                  </a:rPr>
                  <a:t>Яблоки даны только за те поленья, </a:t>
                </a:r>
                <a:br>
                  <a:rPr lang="ru-RU" sz="2000" dirty="0" smtClean="0">
                    <a:solidFill>
                      <a:srgbClr val="0070C0"/>
                    </a:solidFill>
                  </a:rPr>
                </a:br>
                <a:r>
                  <a:rPr lang="ru-RU" sz="2000" dirty="0" smtClean="0">
                    <a:solidFill>
                      <a:srgbClr val="0070C0"/>
                    </a:solidFill>
                  </a:rPr>
                  <a:t>которыми воспользовалась третья </a:t>
                </a:r>
                <a:br>
                  <a:rPr lang="ru-RU" sz="2000" dirty="0" smtClean="0">
                    <a:solidFill>
                      <a:srgbClr val="0070C0"/>
                    </a:solidFill>
                  </a:rPr>
                </a:br>
                <a:r>
                  <a:rPr lang="ru-RU" sz="2000" dirty="0" smtClean="0">
                    <a:solidFill>
                      <a:srgbClr val="0070C0"/>
                    </a:solidFill>
                  </a:rPr>
                  <a:t>соседка.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При сложении соседок получили </a:t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9 (яблок?), при вычитании 8/10 (?).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  <a:blipFill rotWithShape="0">
                <a:blip r:embed="rId2"/>
                <a:stretch>
                  <a:fillRect l="-791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56142"/>
            <a:ext cx="4109609" cy="33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200800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Я понимаю, что хотели, как лучше… 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Академики С.Л. Соболев и А.Л. </a:t>
            </a:r>
            <a:r>
              <a:rPr lang="ru-RU" sz="2000" dirty="0" err="1" smtClean="0">
                <a:solidFill>
                  <a:schemeClr val="tx1"/>
                </a:solidFill>
              </a:rPr>
              <a:t>Минц</a:t>
            </a:r>
            <a:r>
              <a:rPr lang="ru-RU" sz="2000" dirty="0" smtClean="0">
                <a:solidFill>
                  <a:schemeClr val="tx1"/>
                </a:solidFill>
              </a:rPr>
              <a:t> посчитали, что обучение математике в школе проводится вопреки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правилам оптимальной стратегии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: сначала детей учат решать задачи арифметически, а потом приходится затрачивать силы 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переучивание абстрактному мышлению в алгебраических образах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»*.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самом деле всё не так.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* </a:t>
            </a:r>
            <a:r>
              <a:rPr lang="ru-RU" sz="1800" dirty="0" err="1">
                <a:solidFill>
                  <a:schemeClr val="tx1"/>
                </a:solidFill>
              </a:rPr>
              <a:t>Менчинская</a:t>
            </a:r>
            <a:r>
              <a:rPr lang="ru-RU" sz="1800" dirty="0">
                <a:solidFill>
                  <a:schemeClr val="tx1"/>
                </a:solidFill>
              </a:rPr>
              <a:t> Н.А., Моро М.И. Вопросы методики и психологии обучения арифметике в начальных классах. М.: Просвещение, 1965. — 224 с.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Три соседки готовили обед на общей плите 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коммунальной квартире.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принесла 10 поленьев дров,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8 поленьев, а у третьей дров не было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она угостила своих соседок, дав им 9 яблок. Как соседки должны поделить яблоки по справедливости.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1</a:t>
                </a:r>
                <a:r>
                  <a:rPr lang="ru-RU" sz="2000" dirty="0">
                    <a:solidFill>
                      <a:schemeClr val="tx1"/>
                    </a:solidFill>
                  </a:rPr>
                  <a:t>) (10 + 8) : 3 = 6 (поленьев) </a:t>
                </a:r>
                <a:r>
                  <a:rPr lang="ru-RU" sz="2000" dirty="0"/>
                  <a:t>— потратила </a:t>
                </a:r>
                <a:r>
                  <a:rPr lang="ru-RU" sz="2000" dirty="0" smtClean="0"/>
                  <a:t>каждая </a:t>
                </a:r>
                <a:r>
                  <a:rPr lang="ru-RU" sz="2000" dirty="0"/>
                  <a:t>хозяйка,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2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10 </a:t>
                </a:r>
                <a:r>
                  <a:rPr lang="ru-RU" sz="2000" dirty="0"/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6 =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4 </a:t>
                </a:r>
                <a:r>
                  <a:rPr lang="ru-RU" sz="2000" dirty="0">
                    <a:solidFill>
                      <a:schemeClr val="tx1"/>
                    </a:solidFill>
                  </a:rPr>
                  <a:t>(полена) </a:t>
                </a:r>
                <a:r>
                  <a:rPr lang="ru-RU" sz="2000" dirty="0"/>
                  <a:t>—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дала первая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хозяйка </a:t>
                </a:r>
                <a:r>
                  <a:rPr lang="ru-RU" sz="2000" dirty="0">
                    <a:solidFill>
                      <a:schemeClr val="tx1"/>
                    </a:solidFill>
                  </a:rPr>
                  <a:t>третьей</a:t>
                </a:r>
                <a:r>
                  <a:rPr lang="ru-RU" sz="2000" dirty="0"/>
                  <a:t>,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3) 8 </a:t>
                </a:r>
                <a:r>
                  <a:rPr lang="ru-RU" sz="2000" dirty="0"/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6 = 2 (полена) </a:t>
                </a:r>
                <a:r>
                  <a:rPr lang="ru-RU" sz="2000" dirty="0"/>
                  <a:t>—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дала вторая хозяйка третьей</a:t>
                </a:r>
                <a:r>
                  <a:rPr lang="ru-RU" sz="2000" dirty="0" smtClean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4) 4 : 2 = 2 (раза) </a:t>
                </a:r>
                <a:r>
                  <a:rPr lang="ru-RU" sz="2000" dirty="0" smtClean="0"/>
                  <a:t>—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ервая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хозяйка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получит яблок в 2 раза больше, чем вторая.</a:t>
                </a:r>
                <a:r>
                  <a:rPr lang="ru-RU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Дальше решаем задачу «на части».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b="1" dirty="0" smtClean="0"/>
                  <a:t>Ответ.</a:t>
                </a:r>
                <a:r>
                  <a:rPr lang="ru-RU" sz="2000" dirty="0" smtClean="0"/>
                  <a:t> 6 и 3 яблок.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  <a:blipFill rotWithShape="0">
                <a:blip r:embed="rId2"/>
                <a:stretch>
                  <a:fillRect l="-791" t="-846" r="-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Начнём с сайта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69" y="0"/>
            <a:ext cx="4317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Предполагается, что ученик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запишет кратко условия задачи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 у + 4 г = 2500,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г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далее выполнит манипуляции с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верными числовыми равенствами: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1) 7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+ 7 г = 4900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г = 700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3) 3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=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2100,    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4) 2500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 = 400 (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весит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гусёнок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Похожие задачи есть в 6 классе, есть и в ЕГЭ!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37" y="1478924"/>
            <a:ext cx="439556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Новые задачи в учебник </a:t>
            </a:r>
            <a:r>
              <a:rPr lang="ru-RU" sz="1800" b="1" dirty="0"/>
              <a:t>для 5 класса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Старинная </a:t>
            </a:r>
            <a:r>
              <a:rPr lang="ru-RU" sz="2000" i="1" dirty="0">
                <a:solidFill>
                  <a:srgbClr val="C00000"/>
                </a:solidFill>
              </a:rPr>
              <a:t>задача (Новгород, </a:t>
            </a:r>
            <a:r>
              <a:rPr lang="en-US" sz="2000" i="1" dirty="0">
                <a:solidFill>
                  <a:srgbClr val="C00000"/>
                </a:solidFill>
              </a:rPr>
              <a:t>XV</a:t>
            </a:r>
            <a:r>
              <a:rPr lang="ru-RU" sz="2000" i="1" dirty="0">
                <a:solidFill>
                  <a:srgbClr val="C00000"/>
                </a:solidFill>
              </a:rPr>
              <a:t> в.).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бочка и </a:t>
            </a:r>
            <a:r>
              <a:rPr lang="ru-RU" sz="2000" dirty="0" smtClean="0">
                <a:solidFill>
                  <a:srgbClr val="C00000"/>
                </a:solidFill>
              </a:rPr>
              <a:t>20 </a:t>
            </a:r>
            <a:r>
              <a:rPr lang="ru-RU" sz="2000" dirty="0">
                <a:solidFill>
                  <a:srgbClr val="C00000"/>
                </a:solidFill>
              </a:rPr>
              <a:t>вёдер кваса уравниваются с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тремя </a:t>
            </a:r>
            <a:r>
              <a:rPr lang="ru-RU" sz="2000" dirty="0">
                <a:solidFill>
                  <a:srgbClr val="C00000"/>
                </a:solidFill>
              </a:rPr>
              <a:t>бочками кваса, а </a:t>
            </a:r>
            <a:r>
              <a:rPr lang="ru-RU" sz="2000" dirty="0" smtClean="0">
                <a:solidFill>
                  <a:srgbClr val="C00000"/>
                </a:solidFill>
              </a:rPr>
              <a:t>19 </a:t>
            </a:r>
            <a:r>
              <a:rPr lang="ru-RU" sz="2000" dirty="0">
                <a:solidFill>
                  <a:srgbClr val="C00000"/>
                </a:solidFill>
              </a:rPr>
              <a:t>бочек, 1 насадка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15 с половиной вёдер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уравниваются с 20-ю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бочками и </a:t>
            </a:r>
            <a:r>
              <a:rPr lang="ru-RU" sz="2000" dirty="0">
                <a:solidFill>
                  <a:srgbClr val="C00000"/>
                </a:solidFill>
              </a:rPr>
              <a:t>8-ю вёдрами. Сколько насадок содержится в бочке?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>
                <a:solidFill>
                  <a:srgbClr val="C00000"/>
                </a:solidFill>
              </a:rPr>
              <a:t>Бочка, насадка, ведро — меры объёма жидкостей.)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коротко условия задачи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б + 20 в = 3 б,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19 б + 1 н + 15,5 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б + 8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Из первого равенства получим, что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 = 10 в.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второго: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+ 7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= 1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б,       1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2,5 в,     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=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в.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Наконец, получаем: 1 б = 4 н.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67" y="0"/>
            <a:ext cx="293333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Новые задачи в учебник для 5 класса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 </a:t>
            </a:r>
            <a:r>
              <a:rPr lang="ru-RU" sz="2000" dirty="0" smtClean="0">
                <a:solidFill>
                  <a:srgbClr val="C00000"/>
                </a:solidFill>
              </a:rPr>
              <a:t>Мальчик </a:t>
            </a:r>
            <a:r>
              <a:rPr lang="ru-RU" sz="2000" dirty="0">
                <a:solidFill>
                  <a:srgbClr val="C00000"/>
                </a:solidFill>
              </a:rPr>
              <a:t>Пат и собачонка </a:t>
            </a:r>
            <a:r>
              <a:rPr lang="ru-RU" sz="2000" dirty="0" smtClean="0">
                <a:solidFill>
                  <a:srgbClr val="C00000"/>
                </a:solidFill>
              </a:rPr>
              <a:t>           А </a:t>
            </a:r>
            <a:r>
              <a:rPr lang="ru-RU" sz="2000" dirty="0">
                <a:solidFill>
                  <a:srgbClr val="C00000"/>
                </a:solidFill>
              </a:rPr>
              <a:t>с коврижкой </a:t>
            </a:r>
            <a:r>
              <a:rPr lang="ru-RU" sz="2000" dirty="0" smtClean="0">
                <a:solidFill>
                  <a:srgbClr val="C00000"/>
                </a:solidFill>
              </a:rPr>
              <a:t>поросенок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Весят </a:t>
            </a:r>
            <a:r>
              <a:rPr lang="ru-RU" sz="2000" dirty="0">
                <a:solidFill>
                  <a:srgbClr val="C00000"/>
                </a:solidFill>
              </a:rPr>
              <a:t>два пустых бочонка. 	 </a:t>
            </a:r>
            <a:r>
              <a:rPr lang="ru-RU" sz="2000" dirty="0" smtClean="0">
                <a:solidFill>
                  <a:srgbClr val="C00000"/>
                </a:solidFill>
              </a:rPr>
              <a:t>     Весит </a:t>
            </a:r>
            <a:r>
              <a:rPr lang="ru-RU" sz="2000" dirty="0">
                <a:solidFill>
                  <a:srgbClr val="C00000"/>
                </a:solidFill>
              </a:rPr>
              <a:t>— видите — </a:t>
            </a:r>
            <a:r>
              <a:rPr lang="ru-RU" sz="2000" dirty="0" smtClean="0">
                <a:solidFill>
                  <a:srgbClr val="C00000"/>
                </a:solidFill>
              </a:rPr>
              <a:t>бочонок.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Собачонка без мальчишки           Сколько весит мальчик Пат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Весит две </a:t>
            </a:r>
            <a:r>
              <a:rPr lang="ru-RU" sz="2000" dirty="0">
                <a:solidFill>
                  <a:srgbClr val="C00000"/>
                </a:solidFill>
              </a:rPr>
              <a:t>больших</a:t>
            </a:r>
            <a:r>
              <a:rPr lang="ru-RU" sz="2000" dirty="0" smtClean="0">
                <a:solidFill>
                  <a:srgbClr val="C00000"/>
                </a:solidFill>
              </a:rPr>
              <a:t> коврижки. 	  Чёрно-пегих поросят?</a:t>
            </a:r>
          </a:p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   Решение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Пусть </a:t>
            </a:r>
            <a:r>
              <a:rPr lang="ru-RU" sz="2000" dirty="0">
                <a:solidFill>
                  <a:schemeClr val="tx1"/>
                </a:solidFill>
              </a:rPr>
              <a:t>мальчик Пат, собачонка, </a:t>
            </a:r>
            <a:r>
              <a:rPr lang="ru-RU" sz="2000" dirty="0" smtClean="0">
                <a:solidFill>
                  <a:schemeClr val="tx1"/>
                </a:solidFill>
              </a:rPr>
              <a:t>коврижка, поросёнок </a:t>
            </a:r>
            <a:r>
              <a:rPr lang="ru-RU" sz="2000" dirty="0">
                <a:solidFill>
                  <a:schemeClr val="tx1"/>
                </a:solidFill>
              </a:rPr>
              <a:t>и бочонок весят </a:t>
            </a:r>
            <a:r>
              <a:rPr lang="ru-RU" sz="2000" dirty="0" smtClean="0">
                <a:solidFill>
                  <a:schemeClr val="tx1"/>
                </a:solidFill>
              </a:rPr>
              <a:t>м, </a:t>
            </a:r>
            <a:r>
              <a:rPr lang="ru-RU" sz="2000" dirty="0">
                <a:solidFill>
                  <a:schemeClr val="tx1"/>
                </a:solidFill>
              </a:rPr>
              <a:t>с, </a:t>
            </a:r>
            <a:r>
              <a:rPr lang="ru-RU" sz="2000" dirty="0" smtClean="0">
                <a:solidFill>
                  <a:schemeClr val="tx1"/>
                </a:solidFill>
              </a:rPr>
              <a:t>к, п </a:t>
            </a:r>
            <a:r>
              <a:rPr lang="ru-RU" sz="2000" dirty="0">
                <a:solidFill>
                  <a:schemeClr val="tx1"/>
                </a:solidFill>
              </a:rPr>
              <a:t>и б соответственно (в кг). Тогда верны </a:t>
            </a:r>
            <a:r>
              <a:rPr lang="ru-RU" sz="2000" dirty="0" smtClean="0">
                <a:solidFill>
                  <a:schemeClr val="tx1"/>
                </a:solidFill>
              </a:rPr>
              <a:t>равенства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                   м </a:t>
            </a:r>
            <a:r>
              <a:rPr lang="ru-RU" sz="2000" dirty="0">
                <a:solidFill>
                  <a:schemeClr val="tx1"/>
                </a:solidFill>
              </a:rPr>
              <a:t>+ с = 2б</a:t>
            </a:r>
            <a:r>
              <a:rPr lang="ru-RU" sz="2000" dirty="0" smtClean="0">
                <a:solidFill>
                  <a:schemeClr val="tx1"/>
                </a:solidFill>
              </a:rPr>
              <a:t>, с </a:t>
            </a:r>
            <a:r>
              <a:rPr lang="ru-RU" sz="2000" dirty="0">
                <a:solidFill>
                  <a:schemeClr val="tx1"/>
                </a:solidFill>
              </a:rPr>
              <a:t>= 2к</a:t>
            </a:r>
            <a:r>
              <a:rPr lang="ru-RU" sz="2000" dirty="0" smtClean="0">
                <a:solidFill>
                  <a:schemeClr val="tx1"/>
                </a:solidFill>
              </a:rPr>
              <a:t>, п </a:t>
            </a:r>
            <a:r>
              <a:rPr lang="ru-RU" sz="2000" dirty="0">
                <a:solidFill>
                  <a:schemeClr val="tx1"/>
                </a:solidFill>
              </a:rPr>
              <a:t>+ к = </a:t>
            </a:r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С </a:t>
            </a:r>
            <a:r>
              <a:rPr lang="ru-RU" sz="2000" dirty="0">
                <a:solidFill>
                  <a:schemeClr val="tx1"/>
                </a:solidFill>
              </a:rPr>
              <a:t>помощью второго и третьего равенств перепишем первое равенство в </a:t>
            </a:r>
            <a:r>
              <a:rPr lang="ru-RU" sz="2000" dirty="0" smtClean="0">
                <a:solidFill>
                  <a:schemeClr val="tx1"/>
                </a:solidFill>
              </a:rPr>
              <a:t>виде м </a:t>
            </a:r>
            <a:r>
              <a:rPr lang="ru-RU" sz="2000" dirty="0">
                <a:solidFill>
                  <a:schemeClr val="tx1"/>
                </a:solidFill>
              </a:rPr>
              <a:t>+ 2к = 2п + 2к,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откуда </a:t>
            </a:r>
            <a:r>
              <a:rPr lang="ru-RU" sz="2000" dirty="0">
                <a:solidFill>
                  <a:schemeClr val="tx1"/>
                </a:solidFill>
              </a:rPr>
              <a:t>следует, что </a:t>
            </a:r>
            <a:r>
              <a:rPr lang="ru-RU" sz="2000" dirty="0" smtClean="0">
                <a:solidFill>
                  <a:schemeClr val="tx1"/>
                </a:solidFill>
              </a:rPr>
              <a:t>м </a:t>
            </a:r>
            <a:r>
              <a:rPr lang="ru-RU" sz="2000" dirty="0">
                <a:solidFill>
                  <a:schemeClr val="tx1"/>
                </a:solidFill>
              </a:rPr>
              <a:t>= 2п, </a:t>
            </a:r>
            <a:r>
              <a:rPr lang="ru-RU" sz="2000" dirty="0" smtClean="0">
                <a:solidFill>
                  <a:schemeClr val="tx1"/>
                </a:solidFill>
              </a:rPr>
              <a:t>т. е. </a:t>
            </a:r>
            <a:r>
              <a:rPr lang="ru-RU" sz="2000" dirty="0">
                <a:solidFill>
                  <a:schemeClr val="tx1"/>
                </a:solidFill>
              </a:rPr>
              <a:t>мальчик Пат весит столько же, сколько весят </a:t>
            </a:r>
            <a:r>
              <a:rPr lang="ru-RU" sz="2000" dirty="0" smtClean="0">
                <a:solidFill>
                  <a:schemeClr val="tx1"/>
                </a:solidFill>
              </a:rPr>
              <a:t>2 </a:t>
            </a:r>
            <a:r>
              <a:rPr lang="ru-RU" sz="2000" dirty="0">
                <a:solidFill>
                  <a:schemeClr val="tx1"/>
                </a:solidFill>
              </a:rPr>
              <a:t>поросёнка.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Задача-шутка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 От </a:t>
            </a:r>
            <a:r>
              <a:rPr lang="ru-RU" sz="2000" dirty="0">
                <a:solidFill>
                  <a:srgbClr val="C00000"/>
                </a:solidFill>
              </a:rPr>
              <a:t>пола комнаты одновременно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вертикально </a:t>
            </a:r>
            <a:r>
              <a:rPr lang="ru-RU" sz="2000" dirty="0">
                <a:solidFill>
                  <a:srgbClr val="C00000"/>
                </a:solidFill>
              </a:rPr>
              <a:t>вверх </a:t>
            </a:r>
            <a:r>
              <a:rPr lang="ru-RU" sz="2000" dirty="0" smtClean="0">
                <a:solidFill>
                  <a:srgbClr val="C00000"/>
                </a:solidFill>
              </a:rPr>
              <a:t>по стене </a:t>
            </a:r>
            <a:r>
              <a:rPr lang="ru-RU" sz="2000" dirty="0">
                <a:solidFill>
                  <a:srgbClr val="C00000"/>
                </a:solidFill>
              </a:rPr>
              <a:t>поползли две мухи. Поднявшись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потолка, они </a:t>
            </a:r>
            <a:r>
              <a:rPr lang="ru-RU" sz="2000" dirty="0" smtClean="0">
                <a:solidFill>
                  <a:srgbClr val="C00000"/>
                </a:solidFill>
              </a:rPr>
              <a:t>поползли </a:t>
            </a:r>
            <a:r>
              <a:rPr lang="ru-RU" sz="2000" dirty="0">
                <a:solidFill>
                  <a:srgbClr val="C00000"/>
                </a:solidFill>
              </a:rPr>
              <a:t>обратно. Первая муха ползла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>
                <a:solidFill>
                  <a:srgbClr val="C00000"/>
                </a:solidFill>
              </a:rPr>
              <a:t>оба конца с одной </a:t>
            </a: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той же скоростью, а вторая хотя и поднималась вдвое </a:t>
            </a:r>
            <a:r>
              <a:rPr lang="ru-RU" sz="2000" dirty="0" smtClean="0">
                <a:solidFill>
                  <a:srgbClr val="C00000"/>
                </a:solidFill>
              </a:rPr>
              <a:t>быстрее </a:t>
            </a:r>
            <a:r>
              <a:rPr lang="ru-RU" sz="2000" dirty="0">
                <a:solidFill>
                  <a:srgbClr val="C00000"/>
                </a:solidFill>
              </a:rPr>
              <a:t>первой, </a:t>
            </a:r>
            <a:r>
              <a:rPr lang="ru-RU" sz="2000" dirty="0" smtClean="0">
                <a:solidFill>
                  <a:srgbClr val="C00000"/>
                </a:solidFill>
              </a:rPr>
              <a:t>но </a:t>
            </a:r>
            <a:r>
              <a:rPr lang="ru-RU" sz="2000" dirty="0">
                <a:solidFill>
                  <a:srgbClr val="C00000"/>
                </a:solidFill>
              </a:rPr>
              <a:t>зато спускалась вдвое медленнее. </a:t>
            </a:r>
            <a:r>
              <a:rPr lang="ru-RU" sz="2000" dirty="0" smtClean="0">
                <a:solidFill>
                  <a:srgbClr val="C00000"/>
                </a:solidFill>
              </a:rPr>
              <a:t>Какая </a:t>
            </a:r>
            <a:r>
              <a:rPr lang="ru-RU" sz="2000" dirty="0">
                <a:solidFill>
                  <a:srgbClr val="C00000"/>
                </a:solidFill>
              </a:rPr>
              <a:t>из мух </a:t>
            </a:r>
            <a:r>
              <a:rPr lang="ru-RU" sz="2000" dirty="0" smtClean="0">
                <a:solidFill>
                  <a:srgbClr val="C00000"/>
                </a:solidFill>
              </a:rPr>
              <a:t>раньше </a:t>
            </a:r>
            <a:r>
              <a:rPr lang="ru-RU" sz="2000" dirty="0">
                <a:solidFill>
                  <a:srgbClr val="C00000"/>
                </a:solidFill>
              </a:rPr>
              <a:t>приползёт обратно?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72894"/>
            <a:ext cx="6319359" cy="45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Задача-шутка</a:t>
            </a:r>
            <a:r>
              <a:rPr lang="ru-RU" sz="2000" i="1" dirty="0">
                <a:solidFill>
                  <a:srgbClr val="C00000"/>
                </a:solidFill>
              </a:rPr>
              <a:t>.</a:t>
            </a:r>
            <a:r>
              <a:rPr lang="ru-RU" sz="2000" dirty="0">
                <a:solidFill>
                  <a:srgbClr val="C00000"/>
                </a:solidFill>
              </a:rPr>
              <a:t> От пола комнаты одновременно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вертикально </a:t>
            </a:r>
            <a:r>
              <a:rPr lang="ru-RU" sz="2000" dirty="0">
                <a:solidFill>
                  <a:srgbClr val="C00000"/>
                </a:solidFill>
              </a:rPr>
              <a:t>вверх по стене поползли две мухи. Поднявшись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до потолка, они поползли обратно. Первая муха ползла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в оба конца с одной и той же скоростью, а вторая хотя и поднималась вдвое быстрее первой, но зато спускалась вдвое медленнее. Какая из мух раньше приползёт обратно?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Решение</a:t>
            </a:r>
            <a:r>
              <a:rPr lang="ru-RU" sz="2000" b="1" dirty="0"/>
              <a:t>. </a:t>
            </a:r>
            <a:r>
              <a:rPr lang="ru-RU" sz="2000" dirty="0" smtClean="0"/>
              <a:t>Переформулируем </a:t>
            </a:r>
            <a:r>
              <a:rPr lang="ru-RU" sz="2000" dirty="0"/>
              <a:t>условия задачи так, чтобы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ответ не </a:t>
            </a:r>
            <a:r>
              <a:rPr lang="ru-RU" sz="2000" dirty="0"/>
              <a:t>изменился. Пусть вторая муха поднималась вдвое медленнее первой мухи, а спускалась вдвое быстрее. 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пока вторая </a:t>
            </a:r>
            <a:r>
              <a:rPr lang="ru-RU" sz="2000" dirty="0" smtClean="0"/>
              <a:t>муха </a:t>
            </a:r>
            <a:r>
              <a:rPr lang="ru-RU" sz="2000" dirty="0"/>
              <a:t>медленно поднимется до потолка, первая муха </a:t>
            </a:r>
            <a:r>
              <a:rPr lang="ru-RU" sz="2000" dirty="0" smtClean="0"/>
              <a:t>проделает </a:t>
            </a:r>
            <a:r>
              <a:rPr lang="ru-RU" sz="2000" dirty="0"/>
              <a:t>путь туда и обратно, то есть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финиширует </a:t>
            </a:r>
            <a:r>
              <a:rPr lang="ru-RU" sz="2000" dirty="0"/>
              <a:t>первой.</a:t>
            </a:r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Экзамен </a:t>
            </a:r>
            <a:r>
              <a:rPr lang="ru-RU" sz="1800" b="1" dirty="0"/>
              <a:t>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05" y="769909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Наши </a:t>
            </a:r>
            <a:r>
              <a:rPr lang="ru-RU" sz="2000" dirty="0">
                <a:solidFill>
                  <a:schemeClr val="tx1"/>
                </a:solidFill>
              </a:rPr>
              <a:t>казахстанские коллеги </a:t>
            </a:r>
            <a:r>
              <a:rPr lang="ru-RU" sz="2000" dirty="0" smtClean="0">
                <a:solidFill>
                  <a:schemeClr val="tx1"/>
                </a:solidFill>
              </a:rPr>
              <a:t>тоже проводят итоговый экзамен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</a:rPr>
              <a:t> Единое национальное </a:t>
            </a:r>
            <a:r>
              <a:rPr lang="ru-RU" sz="2000" dirty="0">
                <a:solidFill>
                  <a:schemeClr val="tx1"/>
                </a:solidFill>
              </a:rPr>
              <a:t>тестирование (ЕНТ), </a:t>
            </a:r>
            <a:r>
              <a:rPr lang="ru-RU" sz="2000" dirty="0" smtClean="0">
                <a:solidFill>
                  <a:schemeClr val="tx1"/>
                </a:solidFill>
              </a:rPr>
              <a:t>там есть аналог нашего базового уровня. Он </a:t>
            </a:r>
            <a:r>
              <a:rPr lang="ru-RU" sz="2000" dirty="0">
                <a:solidFill>
                  <a:schemeClr val="tx1"/>
                </a:solidFill>
              </a:rPr>
              <a:t>называется «Математическая грамотность». </a:t>
            </a:r>
            <a:r>
              <a:rPr lang="ru-RU" sz="2000" dirty="0" smtClean="0">
                <a:solidFill>
                  <a:schemeClr val="tx1"/>
                </a:solidFill>
              </a:rPr>
              <a:t>Вот две задачи из </a:t>
            </a:r>
            <a:r>
              <a:rPr lang="ru-RU" sz="2000" dirty="0">
                <a:solidFill>
                  <a:schemeClr val="tx1"/>
                </a:solidFill>
              </a:rPr>
              <a:t>этого </a:t>
            </a:r>
            <a:r>
              <a:rPr lang="ru-RU" sz="2000" dirty="0" smtClean="0">
                <a:solidFill>
                  <a:schemeClr val="tx1"/>
                </a:solidFill>
              </a:rPr>
              <a:t>тестирования (скриншоты из </a:t>
            </a:r>
            <a:r>
              <a:rPr lang="ru-RU" sz="2000" dirty="0" err="1" smtClean="0">
                <a:solidFill>
                  <a:schemeClr val="tx1"/>
                </a:solidFill>
              </a:rPr>
              <a:t>Ютуба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" y="2405297"/>
            <a:ext cx="8495649" cy="218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362455"/>
            <a:ext cx="3923809" cy="1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200800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Мышление младших школьников, учащихся 5-6 классов предметно. Ученики лучше развивают мышление и речь в работе с конкретными предметами или их образами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тетрадями, книгами, карандашами и пр., чем с абстрактными иксами — особенно слабые учащиеся.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</a:rPr>
              <a:t>До реформы, которую я упомянул, в России (СССР) была развитая и уникальная для мировой практики обучения математике типология задач. Это задачи на все действия, «на части», на нахождение двух чисел по их сумме и разности, на движение, на работу, на дроби, на совместную работу, на пропорции, на проценты и т. п.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Были ещё </a:t>
            </a:r>
            <a:r>
              <a:rPr lang="ru-RU" sz="2000" dirty="0">
                <a:solidFill>
                  <a:schemeClr val="tx1"/>
                </a:solidFill>
              </a:rPr>
              <a:t>раньше </a:t>
            </a:r>
            <a:r>
              <a:rPr lang="ru-RU" sz="2000" dirty="0" smtClean="0">
                <a:solidFill>
                  <a:schemeClr val="tx1"/>
                </a:solidFill>
              </a:rPr>
              <a:t>задачи </a:t>
            </a:r>
            <a:r>
              <a:rPr lang="ru-RU" sz="2000" dirty="0">
                <a:solidFill>
                  <a:schemeClr val="tx1"/>
                </a:solidFill>
              </a:rPr>
              <a:t>«на фальшивое правило», то есть на предположение, </a:t>
            </a: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девичье правило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016327" cy="386358"/>
          </a:xfrm>
        </p:spPr>
        <p:txBody>
          <a:bodyPr>
            <a:no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4" y="843558"/>
            <a:ext cx="7720632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«Взрослое» решение с применением уравнени</a:t>
            </a:r>
            <a:r>
              <a:rPr lang="ru-RU" sz="2000" dirty="0"/>
              <a:t>я</a:t>
            </a:r>
            <a:r>
              <a:rPr lang="ru-RU" sz="2000" dirty="0" smtClean="0"/>
              <a:t> мы видели, </a:t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задача </a:t>
            </a:r>
            <a:r>
              <a:rPr lang="ru-RU" sz="2000" dirty="0" smtClean="0"/>
              <a:t>проще решается арифметически. Рассмотрим «детское» решение.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Определим</a:t>
            </a:r>
            <a:r>
              <a:rPr lang="ru-RU" sz="2000" dirty="0"/>
              <a:t>, сколько монет стало в первом кармане после </a:t>
            </a:r>
            <a:r>
              <a:rPr lang="ru-RU" sz="2000" dirty="0" smtClean="0"/>
              <a:t>их </a:t>
            </a:r>
            <a:r>
              <a:rPr lang="ru-RU" sz="2000" dirty="0"/>
              <a:t>перекладывания, для этого решим «задачу на части</a:t>
            </a:r>
            <a:r>
              <a:rPr lang="ru-RU" sz="2000" dirty="0" smtClean="0"/>
              <a:t>» </a:t>
            </a:r>
            <a:r>
              <a:rPr lang="ru-RU" sz="2000" dirty="0"/>
              <a:t>—</a:t>
            </a:r>
            <a:r>
              <a:rPr lang="ru-RU" sz="2000" dirty="0" smtClean="0"/>
              <a:t> как мы учим в учебнике для 5 класса. Пусть новое число </a:t>
            </a:r>
            <a:br>
              <a:rPr lang="ru-RU" sz="2000" dirty="0" smtClean="0"/>
            </a:br>
            <a:r>
              <a:rPr lang="ru-RU" sz="2000" dirty="0" smtClean="0"/>
              <a:t>монет в первом кармане составляет 1 часть, тогда </a:t>
            </a:r>
            <a:r>
              <a:rPr lang="ru-RU" sz="2000" dirty="0"/>
              <a:t>во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втором кармане — 2 части.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1) 1 + 2 = 3 (части) </a:t>
            </a:r>
            <a:r>
              <a:rPr lang="ru-RU" sz="2000" dirty="0"/>
              <a:t>— </a:t>
            </a:r>
            <a:r>
              <a:rPr lang="ru-RU" sz="2000" dirty="0" smtClean="0"/>
              <a:t>приходится на 150 монет;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2) 150 : 3 = 50 (монет) </a:t>
            </a:r>
            <a:r>
              <a:rPr lang="ru-RU" sz="2000" dirty="0"/>
              <a:t>— </a:t>
            </a:r>
            <a:r>
              <a:rPr lang="ru-RU" sz="2000" dirty="0" smtClean="0"/>
              <a:t>стало в </a:t>
            </a:r>
            <a:r>
              <a:rPr lang="ru-RU" sz="2000" dirty="0"/>
              <a:t>первом </a:t>
            </a:r>
            <a:r>
              <a:rPr lang="ru-RU" sz="2000" dirty="0" smtClean="0"/>
              <a:t>кармане;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3) </a:t>
            </a:r>
            <a:r>
              <a:rPr lang="ru-RU" sz="2000" dirty="0"/>
              <a:t>50 + 17 = 67 </a:t>
            </a:r>
            <a:r>
              <a:rPr lang="ru-RU" sz="2000" dirty="0" smtClean="0"/>
              <a:t>(монет) </a:t>
            </a:r>
            <a:r>
              <a:rPr lang="ru-RU" sz="2000" dirty="0"/>
              <a:t>— </a:t>
            </a:r>
            <a:r>
              <a:rPr lang="ru-RU" sz="2000" dirty="0" smtClean="0"/>
              <a:t> было в первом кармане первоначально.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    Ответ.</a:t>
            </a:r>
            <a:r>
              <a:rPr lang="ru-RU" sz="2000" dirty="0" smtClean="0"/>
              <a:t> </a:t>
            </a:r>
            <a:r>
              <a:rPr lang="ru-RU" sz="2000" dirty="0"/>
              <a:t>67 монет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(Во втором случае ответ 33.)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43758"/>
            <a:ext cx="1779217" cy="225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2028" y="3019480"/>
            <a:ext cx="747507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«Детское» решение.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Папа старше сына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31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 = 23 года. Сейчас отец в 2 раза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сына, пусть возраст сына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часть,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возраст отца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части. 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2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 = 1 (часть) приходится на 23 года, это и есть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 сына сейчас.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65" y="3049487"/>
            <a:ext cx="3253199" cy="1245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4" y="699542"/>
            <a:ext cx="7931824" cy="229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49" y="1378417"/>
            <a:ext cx="573333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3" y="771550"/>
            <a:ext cx="775724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Три </a:t>
            </a:r>
            <a:r>
              <a:rPr lang="ru-RU" sz="2000" dirty="0">
                <a:solidFill>
                  <a:srgbClr val="C00000"/>
                </a:solidFill>
              </a:rPr>
              <a:t>яблока и </a:t>
            </a: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груша весят столько же, сколько </a:t>
            </a:r>
            <a:r>
              <a:rPr lang="ru-RU" sz="2000" dirty="0" smtClean="0">
                <a:solidFill>
                  <a:srgbClr val="C00000"/>
                </a:solidFill>
              </a:rPr>
              <a:t>10 </a:t>
            </a:r>
            <a:r>
              <a:rPr lang="ru-RU" sz="2000" dirty="0">
                <a:solidFill>
                  <a:srgbClr val="C00000"/>
                </a:solidFill>
              </a:rPr>
              <a:t>персиков, а 6 персиков и 1 яблоко весят столько,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груша. Сколько же персиков надо взять, чтобы уравновесить 1 грушу?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Обучавший </a:t>
            </a:r>
            <a:r>
              <a:rPr lang="ru-RU" sz="2000" dirty="0"/>
              <a:t>в интернете выпускников казахстанской средней школы, </a:t>
            </a:r>
            <a:r>
              <a:rPr lang="ru-RU" sz="2000" dirty="0" smtClean="0"/>
              <a:t>нарисовал весы</a:t>
            </a:r>
            <a:r>
              <a:rPr lang="ru-RU" sz="2000" dirty="0"/>
              <a:t>, на чашах которых изобразил фрукты в точном соответствии с условиями задачи.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14" y="3167271"/>
            <a:ext cx="4853887" cy="20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3" y="771550"/>
            <a:ext cx="775724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Три </a:t>
            </a:r>
            <a:r>
              <a:rPr lang="ru-RU" sz="2000" dirty="0">
                <a:solidFill>
                  <a:srgbClr val="C00000"/>
                </a:solidFill>
              </a:rPr>
              <a:t>яблока и </a:t>
            </a: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груша весят столько же, сколько </a:t>
            </a:r>
            <a:r>
              <a:rPr lang="ru-RU" sz="2000" dirty="0" smtClean="0">
                <a:solidFill>
                  <a:srgbClr val="C00000"/>
                </a:solidFill>
              </a:rPr>
              <a:t>10 </a:t>
            </a:r>
            <a:r>
              <a:rPr lang="ru-RU" sz="2000" dirty="0">
                <a:solidFill>
                  <a:srgbClr val="C00000"/>
                </a:solidFill>
              </a:rPr>
              <a:t>персиков, а 6 персиков и 1 яблоко весят столько,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груша. Сколько же персиков надо взять, чтобы уравновесить 1 грушу?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А </a:t>
            </a:r>
            <a:r>
              <a:rPr lang="ru-RU" sz="2000" dirty="0"/>
              <a:t>достаточно было написать два </a:t>
            </a:r>
            <a:r>
              <a:rPr lang="ru-RU" sz="2000" dirty="0" smtClean="0"/>
              <a:t>равенства</a:t>
            </a:r>
            <a:endParaRPr lang="ru-RU" sz="2000" dirty="0"/>
          </a:p>
          <a:p>
            <a:r>
              <a:rPr lang="ru-RU" sz="2000" dirty="0" smtClean="0"/>
              <a:t>                    3 </a:t>
            </a:r>
            <a:r>
              <a:rPr lang="ru-RU" sz="2000" dirty="0"/>
              <a:t>я + 1 г = 10 п,				(1)</a:t>
            </a:r>
          </a:p>
          <a:p>
            <a:r>
              <a:rPr lang="ru-RU" sz="2000" dirty="0"/>
              <a:t>		1 г = 6 п + 1 я,				(2)</a:t>
            </a:r>
          </a:p>
          <a:p>
            <a:r>
              <a:rPr lang="ru-RU" sz="2000" dirty="0"/>
              <a:t>умножить равенство (2) на 3 и сложить </a:t>
            </a:r>
            <a:r>
              <a:rPr lang="ru-RU" sz="2000" dirty="0" smtClean="0"/>
              <a:t>его </a:t>
            </a:r>
            <a:r>
              <a:rPr lang="ru-RU" sz="2000" dirty="0"/>
              <a:t>с равенством (1), чтобы </a:t>
            </a:r>
            <a:r>
              <a:rPr lang="ru-RU" sz="2000" dirty="0" smtClean="0"/>
              <a:t>получить после упрощения: 4 </a:t>
            </a:r>
            <a:r>
              <a:rPr lang="ru-RU" sz="2000" dirty="0"/>
              <a:t>г = 28 </a:t>
            </a:r>
            <a:r>
              <a:rPr lang="ru-RU" sz="2000" dirty="0" smtClean="0"/>
              <a:t>п, 1 </a:t>
            </a:r>
            <a:r>
              <a:rPr lang="ru-RU" sz="2000" dirty="0"/>
              <a:t>г = 7 п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В равенствах (1) и (2) количества яблок записаны и слева, и справа, чтобы </a:t>
            </a:r>
            <a:r>
              <a:rPr lang="ru-RU" sz="2000" dirty="0"/>
              <a:t>исключить их из </a:t>
            </a:r>
            <a:r>
              <a:rPr lang="ru-RU" sz="2000" dirty="0" smtClean="0"/>
              <a:t>сравнения.</a:t>
            </a:r>
            <a:endParaRPr lang="ru-RU" sz="2000" dirty="0"/>
          </a:p>
          <a:p>
            <a:r>
              <a:rPr lang="ru-RU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00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/>
              <a:t>   </a:t>
            </a:r>
            <a:r>
              <a:rPr lang="ru-RU" sz="2000" dirty="0" smtClean="0"/>
              <a:t>Рассмотрим задачи из ЕНТ-2017 «Математическая грамотность» (Казахстан) и ОГЭ-ЕГЭ (Россия).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" y="1528040"/>
            <a:ext cx="9144000" cy="2663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11711"/>
            <a:ext cx="5216008" cy="19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«детское» решение задачи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Р.М.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Смаллиана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 шла про леди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зоомагазине.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Так как большая птица стоит в два раза больше,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маленькая, то первый раз заплачено столько,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стоят 5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+ 3 = 13 маленьких птиц, а во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 столько, сколько стоят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маленьких птиц, т. е. 13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= 2 маленькие птицы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 20 долларов, столько же, сколько стоит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большая птица.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Маленькая птица стоит 20 : 2 = 10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Ответ.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 долларов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130" y="846933"/>
            <a:ext cx="2565870" cy="26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Демоверсия </a:t>
            </a:r>
            <a:r>
              <a:rPr lang="ru-RU" sz="1800" b="1" dirty="0"/>
              <a:t>ЕГЭ-2017 базового </a:t>
            </a:r>
            <a:r>
              <a:rPr lang="ru-RU" sz="1800" b="1" dirty="0" smtClean="0"/>
              <a:t>уровня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80774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обменном пункте можно </a:t>
            </a:r>
            <a:r>
              <a:rPr lang="ru-RU" sz="2000" dirty="0" smtClean="0">
                <a:solidFill>
                  <a:srgbClr val="C00000"/>
                </a:solidFill>
              </a:rPr>
              <a:t>совершить </a:t>
            </a:r>
            <a:r>
              <a:rPr lang="ru-RU" sz="2000" dirty="0">
                <a:solidFill>
                  <a:srgbClr val="C00000"/>
                </a:solidFill>
              </a:rPr>
              <a:t>одну из двух операций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– </a:t>
            </a:r>
            <a:r>
              <a:rPr lang="ru-RU" sz="2000" dirty="0">
                <a:solidFill>
                  <a:srgbClr val="C00000"/>
                </a:solidFill>
              </a:rPr>
              <a:t> за 2 золотых монеты получить 3 серебряных и </a:t>
            </a: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медную</a:t>
            </a:r>
            <a:r>
              <a:rPr lang="ru-RU" sz="2000" dirty="0" smtClean="0">
                <a:solidFill>
                  <a:srgbClr val="C00000"/>
                </a:solidFill>
              </a:rPr>
              <a:t>;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– </a:t>
            </a:r>
            <a:r>
              <a:rPr lang="ru-RU" sz="2000" dirty="0" smtClean="0">
                <a:solidFill>
                  <a:srgbClr val="C00000"/>
                </a:solidFill>
              </a:rPr>
              <a:t>за </a:t>
            </a:r>
            <a:r>
              <a:rPr lang="ru-RU" sz="2000" dirty="0">
                <a:solidFill>
                  <a:srgbClr val="C00000"/>
                </a:solidFill>
              </a:rPr>
              <a:t>5 серебряных монет получить 3 золотых и </a:t>
            </a: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медную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У </a:t>
            </a:r>
            <a:r>
              <a:rPr lang="ru-RU" sz="2000" dirty="0">
                <a:solidFill>
                  <a:srgbClr val="C00000"/>
                </a:solidFill>
              </a:rPr>
              <a:t>Николая были только серебряные монеты. </a:t>
            </a:r>
            <a:r>
              <a:rPr lang="ru-RU" sz="2000" dirty="0" smtClean="0">
                <a:solidFill>
                  <a:srgbClr val="C00000"/>
                </a:solidFill>
              </a:rPr>
              <a:t>После нескольких </a:t>
            </a:r>
            <a:r>
              <a:rPr lang="ru-RU" sz="2000" dirty="0">
                <a:solidFill>
                  <a:srgbClr val="C00000"/>
                </a:solidFill>
              </a:rPr>
              <a:t>посещений обменного пункта серебряных монет у него стало меньше, золотых не появилось, зато появилось 50 медных. На сколько уменьшилось количество серебряных монет у Николая?</a:t>
            </a:r>
          </a:p>
          <a:p>
            <a:r>
              <a:rPr lang="ru-RU" sz="2000" dirty="0" smtClean="0"/>
              <a:t>   Запишем </a:t>
            </a:r>
            <a:r>
              <a:rPr lang="ru-RU" sz="2000" dirty="0"/>
              <a:t>кратко условия задачи:</a:t>
            </a:r>
          </a:p>
          <a:p>
            <a:r>
              <a:rPr lang="ru-RU" sz="2000" dirty="0"/>
              <a:t>		2 з = 3 с + 1 м,				(1)</a:t>
            </a:r>
          </a:p>
          <a:p>
            <a:r>
              <a:rPr lang="ru-RU" sz="2000" dirty="0"/>
              <a:t>		5 с = 3 з + 1 м.				(2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Уравняем </a:t>
            </a:r>
            <a:r>
              <a:rPr lang="ru-RU" sz="2000" dirty="0"/>
              <a:t>количество золотых монет, умножив равенство (1)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на </a:t>
            </a:r>
            <a:r>
              <a:rPr lang="ru-RU" sz="2000" dirty="0"/>
              <a:t>3, а равенство (2) на 2: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85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Демоверсия ЕГЭ-2017 базового уровня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9334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             6 з = 9 с + 3 м,				(3)</a:t>
            </a:r>
          </a:p>
          <a:p>
            <a:r>
              <a:rPr lang="ru-RU" sz="2000" dirty="0" smtClean="0"/>
              <a:t>	           10 с = 6 з + 2 м.				(4)</a:t>
            </a:r>
          </a:p>
          <a:p>
            <a:r>
              <a:rPr lang="ru-RU" sz="2000" dirty="0" smtClean="0"/>
              <a:t>Сложив равенства (3) и (4), получим:</a:t>
            </a:r>
          </a:p>
          <a:p>
            <a:r>
              <a:rPr lang="ru-RU" sz="2000" dirty="0" smtClean="0"/>
              <a:t>		6 з + 10 с  = 6 з + 9 с + 5 м,</a:t>
            </a:r>
          </a:p>
          <a:p>
            <a:r>
              <a:rPr lang="ru-RU" sz="2000" dirty="0" smtClean="0"/>
              <a:t>откуда, вычитая поровну из обеих частей, получим:</a:t>
            </a:r>
          </a:p>
          <a:p>
            <a:r>
              <a:rPr lang="ru-RU" sz="2000" dirty="0" smtClean="0"/>
              <a:t>	  	   1 с = 5 м,</a:t>
            </a:r>
          </a:p>
          <a:p>
            <a:r>
              <a:rPr lang="ru-RU" sz="2000" dirty="0" smtClean="0"/>
              <a:t>	           10 с = 50 м.</a:t>
            </a:r>
          </a:p>
          <a:p>
            <a:r>
              <a:rPr lang="ru-RU" sz="2000" dirty="0" smtClean="0"/>
              <a:t>   То есть 10 серебряных монет стоят столько же, сколько </a:t>
            </a:r>
            <a:r>
              <a:rPr lang="ru-RU" sz="2000" dirty="0"/>
              <a:t>стоят 50 </a:t>
            </a:r>
            <a:r>
              <a:rPr lang="ru-RU" sz="2000" dirty="0" smtClean="0"/>
              <a:t>медных. У Николая появилось 50 медных монет, значит, число серебряных монет уменьшилось на 10.</a:t>
            </a:r>
          </a:p>
          <a:p>
            <a:r>
              <a:rPr lang="ru-RU" sz="2000" dirty="0" smtClean="0"/>
              <a:t>   Это была задача 20 из демоверсии. Можно ли по таким задачам судить о получении молодыми людьми среднего математического образования?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Судите сами.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2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Задача </a:t>
            </a:r>
            <a:r>
              <a:rPr lang="ru-RU" sz="1800" b="1" dirty="0" smtClean="0"/>
              <a:t>для первоклассников из Китая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573418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aseline="-250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Расстояние от головы черепахи, сидящей под столом, до макушки кота на столе составляет 170 см. Расстояние от головы сидящего под столом кота </a:t>
            </a:r>
            <a:r>
              <a:rPr lang="ru-RU" sz="3200" baseline="-25000" dirty="0" smtClean="0">
                <a:solidFill>
                  <a:srgbClr val="C00000"/>
                </a:solidFill>
                <a:cs typeface="Arial" panose="020B0604020202020204" pitchFamily="34" charset="0"/>
              </a:rPr>
              <a:t>до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черепахи на столе — 130 см. Определите высоту стола.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Arial" panose="020B0604020202020204" pitchFamily="34" charset="0"/>
              </a:rPr>
              <a:t>  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Пусть </a:t>
            </a:r>
            <a:r>
              <a:rPr lang="en-US" sz="2000" dirty="0">
                <a:cs typeface="Arial" panose="020B0604020202020204" pitchFamily="34" charset="0"/>
              </a:rPr>
              <a:t>c, </a:t>
            </a:r>
            <a:r>
              <a:rPr lang="ru-RU" sz="2000" dirty="0">
                <a:cs typeface="Arial" panose="020B0604020202020204" pitchFamily="34" charset="0"/>
              </a:rPr>
              <a:t>к, ч высота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стола, кота и </a:t>
            </a:r>
            <a:r>
              <a:rPr lang="ru-RU" sz="2000" dirty="0"/>
              <a:t>черепахи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соответственно.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   Составим </a:t>
            </a:r>
            <a:r>
              <a:rPr lang="ru-RU" sz="2000" dirty="0">
                <a:cs typeface="Arial" panose="020B0604020202020204" pitchFamily="34" charset="0"/>
              </a:rPr>
              <a:t>равенства:</a:t>
            </a:r>
          </a:p>
          <a:p>
            <a:r>
              <a:rPr lang="ru-RU" sz="2400" dirty="0">
                <a:cs typeface="Arial" panose="020B0604020202020204" pitchFamily="34" charset="0"/>
              </a:rPr>
              <a:t>   </a:t>
            </a:r>
            <a:r>
              <a:rPr lang="ru-RU" sz="2200" dirty="0" smtClean="0">
                <a:cs typeface="Arial" panose="020B0604020202020204" pitchFamily="34" charset="0"/>
              </a:rPr>
              <a:t>с + к </a:t>
            </a:r>
            <a:r>
              <a:rPr lang="ru-RU" sz="2200" dirty="0"/>
              <a:t>—</a:t>
            </a:r>
            <a:r>
              <a:rPr lang="ru-RU" sz="2200" dirty="0">
                <a:cs typeface="Arial" panose="020B0604020202020204" pitchFamily="34" charset="0"/>
              </a:rPr>
              <a:t> ч = 170,</a:t>
            </a:r>
          </a:p>
          <a:p>
            <a:r>
              <a:rPr lang="ru-RU" sz="2200" dirty="0">
                <a:cs typeface="Arial" panose="020B0604020202020204" pitchFamily="34" charset="0"/>
              </a:rPr>
              <a:t>    </a:t>
            </a:r>
            <a:r>
              <a:rPr lang="ru-RU" sz="2200" dirty="0" smtClean="0">
                <a:cs typeface="Arial" panose="020B0604020202020204" pitchFamily="34" charset="0"/>
              </a:rPr>
              <a:t>с + ч </a:t>
            </a:r>
            <a:r>
              <a:rPr lang="ru-RU" sz="2200" dirty="0" smtClean="0"/>
              <a:t>—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к = 130.</a:t>
            </a:r>
          </a:p>
          <a:p>
            <a:r>
              <a:rPr lang="ru-RU" sz="2200" dirty="0">
                <a:cs typeface="Arial" panose="020B0604020202020204" pitchFamily="34" charset="0"/>
              </a:rPr>
              <a:t>     2с = 300,              </a:t>
            </a:r>
          </a:p>
          <a:p>
            <a:r>
              <a:rPr lang="ru-RU" sz="2200" dirty="0">
                <a:cs typeface="Arial" panose="020B0604020202020204" pitchFamily="34" charset="0"/>
              </a:rPr>
              <a:t>       с = 150. </a:t>
            </a:r>
            <a:r>
              <a:rPr lang="ru-RU" sz="2200" dirty="0" smtClean="0">
                <a:cs typeface="Arial" panose="020B0604020202020204" pitchFamily="34" charset="0"/>
              </a:rPr>
              <a:t>                                     </a:t>
            </a:r>
            <a:endParaRPr lang="ru-RU" sz="2200" dirty="0">
              <a:cs typeface="Arial" panose="020B0604020202020204" pitchFamily="34" charset="0"/>
            </a:endParaRPr>
          </a:p>
          <a:p>
            <a:endParaRPr lang="ru-RU" sz="3200" dirty="0">
              <a:cs typeface="Arial" panose="020B0604020202020204" pitchFamily="34" charset="0"/>
            </a:endParaRPr>
          </a:p>
          <a:p>
            <a:endParaRPr lang="ru-RU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75" y="2355726"/>
            <a:ext cx="5306925" cy="1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Задача </a:t>
            </a:r>
            <a:r>
              <a:rPr lang="ru-RU" sz="1800" b="1" dirty="0" smtClean="0"/>
              <a:t>для первоклассников из Китая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573418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aseline="-250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Расстояние от головы черепахи, сидящей под столом, до макушки кота на столе составляет 170 см. Расстояние от головы сидящего под столом кота </a:t>
            </a:r>
            <a:r>
              <a:rPr lang="ru-RU" sz="3200" baseline="-25000" dirty="0" smtClean="0">
                <a:solidFill>
                  <a:srgbClr val="C00000"/>
                </a:solidFill>
                <a:cs typeface="Arial" panose="020B0604020202020204" pitchFamily="34" charset="0"/>
              </a:rPr>
              <a:t>до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черепахи на столе — 130 см. Определите высоту стола.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Arial" panose="020B0604020202020204" pitchFamily="34" charset="0"/>
              </a:rPr>
              <a:t>  </a:t>
            </a:r>
            <a:r>
              <a:rPr lang="ru-RU" sz="2000" dirty="0" smtClean="0">
                <a:cs typeface="Arial" panose="020B0604020202020204" pitchFamily="34" charset="0"/>
              </a:rPr>
              <a:t>Скорее всего, предполагали, </a:t>
            </a:r>
            <a:r>
              <a:rPr lang="ru-RU" sz="2000" dirty="0">
                <a:cs typeface="Arial" panose="020B0604020202020204" pitchFamily="34" charset="0"/>
              </a:rPr>
              <a:t>что </a:t>
            </a: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первоклассники поступят </a:t>
            </a:r>
            <a:r>
              <a:rPr lang="ru-RU" sz="2000" dirty="0">
                <a:cs typeface="Arial" panose="020B0604020202020204" pitchFamily="34" charset="0"/>
              </a:rPr>
              <a:t>иначе</a:t>
            </a:r>
            <a:r>
              <a:rPr lang="ru-RU" sz="2000" dirty="0" smtClean="0">
                <a:cs typeface="Arial" panose="020B0604020202020204" pitchFamily="34" charset="0"/>
              </a:rPr>
              <a:t>. Они </a:t>
            </a:r>
            <a:r>
              <a:rPr lang="ru-RU" sz="2000" dirty="0">
                <a:cs typeface="Arial" panose="020B0604020202020204" pitchFamily="34" charset="0"/>
              </a:rPr>
              <a:t>мысленно </a:t>
            </a: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поставят </a:t>
            </a:r>
            <a:r>
              <a:rPr lang="ru-RU" sz="2000" dirty="0">
                <a:cs typeface="Arial" panose="020B0604020202020204" pitchFamily="34" charset="0"/>
              </a:rPr>
              <a:t>один стол </a:t>
            </a:r>
            <a:r>
              <a:rPr lang="ru-RU" sz="2000" dirty="0" smtClean="0">
                <a:cs typeface="Arial" panose="020B0604020202020204" pitchFamily="34" charset="0"/>
              </a:rPr>
              <a:t>на </a:t>
            </a:r>
            <a:r>
              <a:rPr lang="ru-RU" sz="2000" dirty="0">
                <a:cs typeface="Arial" panose="020B0604020202020204" pitchFamily="34" charset="0"/>
              </a:rPr>
              <a:t>второй. </a:t>
            </a:r>
          </a:p>
          <a:p>
            <a:r>
              <a:rPr lang="ru-RU" sz="2000" dirty="0">
                <a:cs typeface="Arial" panose="020B0604020202020204" pitchFamily="34" charset="0"/>
              </a:rPr>
              <a:t>   Тогда окажется, что </a:t>
            </a:r>
          </a:p>
          <a:p>
            <a:r>
              <a:rPr lang="ru-RU" sz="2000" dirty="0">
                <a:cs typeface="Arial" panose="020B0604020202020204" pitchFamily="34" charset="0"/>
              </a:rPr>
              <a:t>      </a:t>
            </a:r>
            <a:r>
              <a:rPr lang="ru-RU" sz="2000" dirty="0" smtClean="0">
                <a:cs typeface="Arial" panose="020B0604020202020204" pitchFamily="34" charset="0"/>
              </a:rPr>
              <a:t>1) 130 </a:t>
            </a:r>
            <a:r>
              <a:rPr lang="ru-RU" sz="2000" dirty="0">
                <a:cs typeface="Arial" panose="020B0604020202020204" pitchFamily="34" charset="0"/>
              </a:rPr>
              <a:t>+ 170 = 300 (см) </a:t>
            </a:r>
            <a:r>
              <a:rPr lang="ru-RU" sz="2000" dirty="0"/>
              <a:t>— </a:t>
            </a:r>
            <a:r>
              <a:rPr lang="ru-RU" sz="2000" dirty="0" smtClean="0"/>
              <a:t>это удвоенная </a:t>
            </a:r>
            <a:r>
              <a:rPr lang="ru-RU" sz="2000" dirty="0"/>
              <a:t>высота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стола; </a:t>
            </a:r>
          </a:p>
          <a:p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     2) 300 </a:t>
            </a:r>
            <a:r>
              <a:rPr lang="ru-RU" sz="2000" dirty="0">
                <a:cs typeface="Arial" panose="020B0604020202020204" pitchFamily="34" charset="0"/>
              </a:rPr>
              <a:t>: 2 = 150 (см</a:t>
            </a:r>
            <a:r>
              <a:rPr lang="ru-RU" sz="2000" dirty="0" smtClean="0">
                <a:cs typeface="Arial" panose="020B0604020202020204" pitchFamily="34" charset="0"/>
              </a:rPr>
              <a:t>) </a:t>
            </a:r>
            <a:r>
              <a:rPr lang="ru-RU" sz="2000" dirty="0"/>
              <a:t>— </a:t>
            </a:r>
            <a:r>
              <a:rPr lang="ru-RU" sz="2000" dirty="0" smtClean="0">
                <a:cs typeface="Arial" panose="020B0604020202020204" pitchFamily="34" charset="0"/>
              </a:rPr>
              <a:t>высота стола.</a:t>
            </a:r>
            <a:endParaRPr lang="ru-RU" sz="2000" dirty="0">
              <a:cs typeface="Arial" panose="020B0604020202020204" pitchFamily="34" charset="0"/>
            </a:endParaRPr>
          </a:p>
          <a:p>
            <a:r>
              <a:rPr lang="ru-RU" sz="2000" b="1" dirty="0" smtClean="0">
                <a:cs typeface="Arial" panose="020B0604020202020204" pitchFamily="34" charset="0"/>
              </a:rPr>
              <a:t>     </a:t>
            </a:r>
            <a:r>
              <a:rPr lang="ru-RU" sz="2000" b="1" dirty="0">
                <a:cs typeface="Arial" panose="020B0604020202020204" pitchFamily="34" charset="0"/>
              </a:rPr>
              <a:t>Ответ.</a:t>
            </a:r>
            <a:r>
              <a:rPr lang="ru-RU" sz="2000" dirty="0">
                <a:cs typeface="Arial" panose="020B0604020202020204" pitchFamily="34" charset="0"/>
              </a:rPr>
              <a:t> 150 см</a:t>
            </a:r>
            <a:r>
              <a:rPr lang="ru-RU" sz="2000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cs typeface="Arial" panose="020B0604020202020204" pitchFamily="34" charset="0"/>
              </a:rPr>
              <a:t>   Столы можно поставить в другом порядке.</a:t>
            </a:r>
          </a:p>
          <a:p>
            <a:endParaRPr lang="ru-RU" sz="2000" dirty="0">
              <a:cs typeface="Arial" panose="020B0604020202020204" pitchFamily="34" charset="0"/>
            </a:endParaRPr>
          </a:p>
          <a:p>
            <a:endParaRPr lang="ru-RU" sz="3200" dirty="0">
              <a:cs typeface="Arial" panose="020B0604020202020204" pitchFamily="34" charset="0"/>
            </a:endParaRPr>
          </a:p>
          <a:p>
            <a:endParaRPr lang="ru-RU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269347"/>
            <a:ext cx="2664296" cy="28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41682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Учащихся учили ориентироваться в различных арифметических ситуациях, по тем или иным признакам понимать, с какой задачей они имеют дело, а потом применять известный им способ решения задач такого типа.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Речь идёт, конечно о простых типах задач. Для решения более сложной задачи иногда нужно решить не одну задачу простого типа. Здесь развивалось умение комбинировать разные способы решения задач.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Нигде в мире такой методически грамотной работы с задачами не было. Сошлюсь на мнение А.Л. Тоома (ВЗМШ, Квант, МГУ, ФМШ № 18 при МГУ). Он имеет опыт работы в зарубежных университетах, в его статьях, размещённых на моём сайте, вы найдёте много интересных наблюдений. 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3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Задачи на совместную работу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После задач на дроби в учебнике для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совместную работу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Они почти 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лет были выброшены из учебников для 5-6 классов,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превратившись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конкурсные задачи в «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бухгалтерские» вузы.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стоит остановиться подробнее.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одна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самых древних задач такого типа.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Китай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в.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Дикая утка от южного моря до северного моря летит 7 дней. Дикий гусь от северного моря до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южного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моря летит 9 дней. Теперь дикая утка и дикий гусь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вылетают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одновременно. Через сколько дней они встретятся?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Очевидно, что китайцев интересовало не практическое приложение ответа в задаче, 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приложение мышления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обучаемых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развитого при решении этой задачи.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Задачи на совместную работу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49512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А вот задача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совместную работу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5 класса.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Один ученик уберёт класс за 20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второй за 30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сколько минут они уберут класс при совместной работе?</a:t>
            </a: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Её решение готовится с самого начала введения дробей большим числом вопросов типа: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Ученик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уберёт класс за 20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Какую часть класса он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убирает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минуту?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Ученик убирает за минуту 1/12 класса. За сколько минут он уберёт класс?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Решение задачи приводит к сложению дробей, но есть и другой способ решения, который рассмотрим на примере задачи, решаемой вычитанием дробей.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Старинный способ решения задачи </a:t>
            </a:r>
            <a:r>
              <a:rPr lang="ru-RU" sz="1800" b="1" dirty="0"/>
              <a:t>на совместную работу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Арифметики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Л.Ф. Магницкого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Один человек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выпьет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кадь пития в 14 дней, а с женою выпьет ту же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кадь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дней. Спрашивается, в сколько дней жена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выпьет ту же кадь.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учебнике мы приводим старинное решение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дней человек выпьет 10 бочонков, а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</a:t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женой за 140 дней они выпьют 14 бочонков. Значит,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дней жена выпьет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= 4 бочонка. Один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бочонок она выпьет за 140 : 4 = 35 дней.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решения задачи делается предположение,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муж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пили квас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дней, т. е. проводится мысленный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 приём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из ЕГЭ.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7534"/>
            <a:ext cx="1871791" cy="28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Старинный способ решения задачи </a:t>
            </a:r>
            <a:r>
              <a:rPr lang="ru-RU" sz="1800" b="1" dirty="0" smtClean="0"/>
              <a:t>из 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771550"/>
            <a:ext cx="77111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ЕГЭ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2009.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и Настя могут вымыть окно за 20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Настя и Лена могут вымыть это же окно за 15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Лена — за 12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За какое время девочки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вымоют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окно, работая втроём?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Пусть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нас было две Маши, две Насти и две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Лены,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причём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девочки с одинаковыми именами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работали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одинаковой произво­дительностью.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Тогда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Настя вымоют 3 окна, Настя и Лена вымоют 4 окна, а Маша и Лена вымоют 5 окон. 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девочек при совместной работе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+ 4 + 5 = 12 (окон).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Следовательно,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Маша, Настя и Лена 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окон,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 окно они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60 : 6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10 (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Забавная история приключилась с изменённой в первой строке задачей С.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Сатина (учебник для 5 класса до 2017 г.).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86" y="1072020"/>
            <a:ext cx="167856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Задачи на совместную </a:t>
            </a:r>
            <a:r>
              <a:rPr lang="ru-RU" sz="1800" b="1" dirty="0" smtClean="0"/>
              <a:t>работу в стихах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7" y="699542"/>
            <a:ext cx="68931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8551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За пять недель пират Ерёма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Способен выпить бочку рома.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А у пирата у Емели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Ушло б на это две недели.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За сколько дней прикончат ром,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Пираты действуя вдвоём?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Мама ученицы написала письмо в </a:t>
            </a:r>
            <a:r>
              <a:rPr 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минобрнауки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обвинила авторов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учебника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пропаганде алкоголя».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Пришлось сочинять плохую копию задачи.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За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пять недель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маляр Истомин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Покрасит стены в целом доме.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А лучший мастер Глеб Куделин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Покрасит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стены в две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За сколько дней, нам интересно,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Они всё сделают совместно?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5486"/>
            <a:ext cx="210288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219822"/>
            <a:ext cx="1167386" cy="1584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036" y="3208372"/>
            <a:ext cx="1668014" cy="16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7" y="699542"/>
            <a:ext cx="68931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8551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Мы рассмотрели ещё не все типы текстовых задач,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которыми занимаются учащиеся при обучении по учебнику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5 класса. Там есть ещё задачи на движение по реке,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на движение, использование вспомогательного неизвестного (лишних букв), решение задач в общем виде…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Рассмотрим примеры задач.</a:t>
            </a:r>
          </a:p>
          <a:p>
            <a:pPr lvl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04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dirty="0" smtClean="0">
                    <a:solidFill>
                      <a:srgbClr val="C00000"/>
                    </a:solidFill>
                  </a:rPr>
                  <a:t>   Теплоход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от пристани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 пристани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B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плывёт 12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обратно </a:t>
                </a:r>
                <a:r>
                  <a:rPr lang="ru-RU" sz="2000" dirty="0">
                    <a:solidFill>
                      <a:srgbClr val="C00000"/>
                    </a:solidFill>
                  </a:rPr>
                  <a:t>— 9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 (время на остановки, не учитывается).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За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сколько часов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от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B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доплывут плоты?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000" b="1" dirty="0" smtClean="0"/>
                  <a:t>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расстояние </a:t>
                </a:r>
                <a:r>
                  <a:rPr lang="en-US" sz="2000" i="1" dirty="0"/>
                  <a:t>AB</a:t>
                </a:r>
                <a:r>
                  <a:rPr lang="ru-RU" sz="2000" dirty="0"/>
                  <a:t> равно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км. Тогда скорость теплохода по течению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а против течения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. </a:t>
                </a:r>
                <a:endParaRPr lang="ru-RU" sz="2000" dirty="0"/>
              </a:p>
              <a:p>
                <a:r>
                  <a:rPr lang="ru-RU" sz="2000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(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) </a:t>
                </a:r>
                <a:r>
                  <a:rPr lang="ru-RU" sz="2000" dirty="0"/>
                  <a:t>— удвоенная </a:t>
                </a:r>
                <a:r>
                  <a:rPr lang="ru-RU" sz="2000" dirty="0" smtClean="0"/>
                  <a:t>скор. </a:t>
                </a:r>
                <a:r>
                  <a:rPr lang="ru-RU" sz="2000" dirty="0"/>
                  <a:t>течения реки;</a:t>
                </a:r>
              </a:p>
              <a:p>
                <a:r>
                  <a:rPr lang="ru-RU" sz="2000" dirty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(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) </a:t>
                </a:r>
                <a:r>
                  <a:rPr lang="ru-RU" sz="2000" dirty="0"/>
                  <a:t>— скорость течения реки;</a:t>
                </a:r>
              </a:p>
              <a:p>
                <a:r>
                  <a:rPr lang="ru-RU" sz="2000" dirty="0"/>
                  <a:t>3) </a:t>
                </a:r>
                <a:r>
                  <a:rPr lang="en-US" sz="2000" i="1" dirty="0"/>
                  <a:t>x</a:t>
                </a:r>
                <a:r>
                  <a:rPr lang="ru-RU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= 72 (</a:t>
                </a:r>
                <a:r>
                  <a:rPr lang="ru-RU" sz="2000" i="1" dirty="0"/>
                  <a:t>ч</a:t>
                </a:r>
                <a:r>
                  <a:rPr lang="ru-RU" sz="2000" dirty="0"/>
                  <a:t>) — время движения плотов от </a:t>
                </a:r>
                <a:r>
                  <a:rPr lang="en-US" sz="2000" i="1" dirty="0"/>
                  <a:t>B</a:t>
                </a:r>
                <a:r>
                  <a:rPr lang="ru-RU" sz="2000" dirty="0"/>
                  <a:t> до </a:t>
                </a:r>
                <a:r>
                  <a:rPr lang="en-US" sz="2000" i="1" dirty="0"/>
                  <a:t>A</a:t>
                </a:r>
                <a:r>
                  <a:rPr lang="ru-RU" sz="2000" dirty="0"/>
                  <a:t>.</a:t>
                </a:r>
              </a:p>
              <a:p>
                <a:r>
                  <a:rPr lang="ru-RU" sz="2000" b="1" dirty="0"/>
                  <a:t>Ответ: </a:t>
                </a:r>
                <a:r>
                  <a:rPr lang="ru-RU" sz="2000" dirty="0"/>
                  <a:t>72 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048352"/>
              </a:xfrm>
              <a:prstGeom prst="rect">
                <a:avLst/>
              </a:prstGeom>
              <a:blipFill rotWithShape="0">
                <a:blip r:embed="rId2"/>
                <a:stretch>
                  <a:fillRect l="-737" t="-904" r="-590" b="-1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57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4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Грузовик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ехал несколько часов со скоростью 90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км/ч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потом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столько же часов — со скоростью 60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км/ч.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С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какой постоянной скоростью он проехал бы тот же путь за то же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время</a:t>
                </a:r>
                <a:r>
                  <a:rPr lang="ru-RU" sz="2000" dirty="0">
                    <a:solidFill>
                      <a:srgbClr val="C00000"/>
                    </a:solidFill>
                  </a:rPr>
                  <a:t>? (Эту скорость называют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средней скоростью</a:t>
                </a:r>
                <a:r>
                  <a:rPr lang="ru-RU" sz="2000" dirty="0">
                    <a:solidFill>
                      <a:srgbClr val="C00000"/>
                    </a:solidFill>
                  </a:rPr>
                  <a:t>.)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000" b="1" dirty="0" smtClean="0"/>
                  <a:t>  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грузовик ехал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ч</a:t>
                </a:r>
                <a:r>
                  <a:rPr lang="ru-RU" sz="2000" dirty="0"/>
                  <a:t> со скоростью 90 </a:t>
                </a:r>
                <a:r>
                  <a:rPr lang="ru-RU" sz="2000" i="1" dirty="0"/>
                  <a:t>км/ч</a:t>
                </a:r>
                <a:r>
                  <a:rPr lang="ru-RU" sz="2000" dirty="0" smtClean="0"/>
                  <a:t>, </a:t>
                </a:r>
                <a:br>
                  <a:rPr lang="ru-RU" sz="2000" dirty="0" smtClean="0"/>
                </a:br>
                <a:r>
                  <a:rPr lang="ru-RU" sz="2000" dirty="0" smtClean="0"/>
                  <a:t>потом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ч</a:t>
                </a:r>
                <a:r>
                  <a:rPr lang="ru-RU" sz="2000" dirty="0"/>
                  <a:t> со скоростью 60 </a:t>
                </a:r>
                <a:r>
                  <a:rPr lang="ru-RU" sz="2000" i="1" dirty="0"/>
                  <a:t>км/ч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За 2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 smtClean="0"/>
                  <a:t>ч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он проехал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90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+ 60</a:t>
                </a:r>
                <a:r>
                  <a:rPr lang="en-US" sz="2000" i="1" dirty="0"/>
                  <a:t>x</a:t>
                </a:r>
                <a:r>
                  <a:rPr lang="ru-RU" sz="2000" dirty="0"/>
                  <a:t> = 150</a:t>
                </a:r>
                <a:r>
                  <a:rPr lang="ru-RU" sz="2000" i="1" dirty="0"/>
                  <a:t>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. Его средняя скорость равна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/>
                  <a:t> = 75 </a:t>
                </a:r>
                <a:r>
                  <a:rPr lang="ru-RU" sz="2000" dirty="0" smtClean="0"/>
                  <a:t>(</a:t>
                </a:r>
                <a:r>
                  <a:rPr lang="ru-RU" sz="2000" i="1" dirty="0" smtClean="0"/>
                  <a:t>км/ч</a:t>
                </a:r>
                <a:r>
                  <a:rPr lang="ru-RU" sz="2000" dirty="0" smtClean="0"/>
                  <a:t>).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b="1" dirty="0" smtClean="0"/>
                  <a:t>     Ответ</a:t>
                </a:r>
                <a:r>
                  <a:rPr lang="ru-RU" sz="2000" b="1" dirty="0"/>
                  <a:t>: </a:t>
                </a:r>
                <a:r>
                  <a:rPr lang="ru-RU" sz="2000" dirty="0"/>
                  <a:t>75 </a:t>
                </a:r>
                <a:r>
                  <a:rPr lang="ru-RU" sz="2000" i="1" dirty="0" smtClean="0"/>
                  <a:t>км/ч</a:t>
                </a:r>
                <a:r>
                  <a:rPr lang="ru-RU" sz="2000" dirty="0" smtClean="0"/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Это простая задача на среднюю скорость, здесь равные промежутки времени и средняя скорость есть среднее арифметическое данных скоростей.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49497"/>
              </a:xfrm>
              <a:prstGeom prst="rect">
                <a:avLst/>
              </a:prstGeom>
              <a:blipFill rotWithShape="0">
                <a:blip r:embed="rId2"/>
                <a:stretch>
                  <a:fillRect l="-737" t="-861" b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32" y="616725"/>
            <a:ext cx="79208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78315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В 6 классе у нас в учебнике есть ещё задачи на пропорции </a:t>
            </a:r>
            <a:br>
              <a:rPr lang="ru-RU" sz="2000" dirty="0" smtClean="0"/>
            </a:br>
            <a:r>
              <a:rPr lang="ru-RU" sz="2000" dirty="0" smtClean="0"/>
              <a:t>и проценты, деление числа в данном отношении, сложные </a:t>
            </a:r>
            <a:br>
              <a:rPr lang="ru-RU" sz="2000" dirty="0" smtClean="0"/>
            </a:br>
            <a:r>
              <a:rPr lang="ru-RU" sz="2000" dirty="0" smtClean="0"/>
              <a:t>задачи на проценты, задачи, решаемые при помощи уравнения. Здесь есть что рассказать. Остановлюсь на одном из требований новой программы по математике: учащиеся должны уметь </a:t>
            </a:r>
            <a:r>
              <a:rPr lang="x-none" sz="2000" dirty="0"/>
              <a:t>находить </a:t>
            </a:r>
            <a:r>
              <a:rPr lang="x-none" sz="2000" dirty="0">
                <a:solidFill>
                  <a:srgbClr val="0070C0"/>
                </a:solidFill>
              </a:rPr>
              <a:t>процентное снижение или процентное повышение величины</a:t>
            </a:r>
            <a:r>
              <a:rPr lang="ru-RU" sz="2000" dirty="0" smtClean="0"/>
              <a:t>. Не будем придираться к формулировке.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Обратим внимание на способы решения задач, описанные в статье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Не бойтесь вводить лишние буквы,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решая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сложные задачи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проценты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32" y="616725"/>
            <a:ext cx="79208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915566"/>
                <a:ext cx="7711147" cy="3548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/>
                  <a:t>   Подведём итог нашей заочной дискуссии с академиками </a:t>
                </a:r>
                <a:r>
                  <a:rPr lang="ru-RU" sz="2000" dirty="0"/>
                  <a:t>С.Л. </a:t>
                </a:r>
                <a:r>
                  <a:rPr lang="ru-RU" sz="2000" dirty="0" smtClean="0"/>
                  <a:t>Соболевым </a:t>
                </a:r>
                <a:r>
                  <a:rPr lang="ru-RU" sz="2000" dirty="0"/>
                  <a:t>и А.Л. </a:t>
                </a:r>
                <a:r>
                  <a:rPr lang="ru-RU" sz="2000" dirty="0" err="1" smtClean="0"/>
                  <a:t>Минцем</a:t>
                </a:r>
                <a:r>
                  <a:rPr lang="ru-RU" sz="2000" dirty="0" smtClean="0"/>
                  <a:t>.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После того, как ученики были обучены делить число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 отношении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арифметическим способом, то есть получать </a:t>
                </a:r>
                <a:b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два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за долгие годы мною не было обнаружено ни одного ученического решения этой задачи </a:t>
                </a:r>
                <a:b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«в алгебраических образах»</a:t>
                </a:r>
                <a:r>
                  <a:rPr lang="ru-RU" sz="1800" dirty="0"/>
                  <a:t> —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 помощи уравнения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Более того, ученики часто изобретали арифметические решения там, где я этого не ожидал. Приведу два примера, где мои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ученики «превзошли»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своего учителя.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5566"/>
                <a:ext cx="7711147" cy="3548151"/>
              </a:xfrm>
              <a:prstGeom prst="rect">
                <a:avLst/>
              </a:prstGeom>
              <a:blipFill rotWithShape="0">
                <a:blip r:embed="rId2"/>
                <a:stretch>
                  <a:fillRect l="-791" t="-1031" r="-1186" b="-2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>
                <a:solidFill>
                  <a:schemeClr val="tx1"/>
                </a:solidFill>
              </a:rPr>
              <a:t>Борьба с типовыми задачами продолжалась и дальше.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Так</a:t>
            </a:r>
            <a:r>
              <a:rPr lang="ru-RU" sz="2000" dirty="0">
                <a:solidFill>
                  <a:schemeClr val="tx1"/>
                </a:solidFill>
              </a:rPr>
              <a:t>, через 20 лет после начала реформы, через 10 лет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после </a:t>
            </a:r>
            <a:r>
              <a:rPr lang="ru-RU" sz="2000" dirty="0">
                <a:solidFill>
                  <a:schemeClr val="tx1"/>
                </a:solidFill>
              </a:rPr>
              <a:t>первого выпуска учащихся, обученных по новой программе и новым учебникам, Н.Я. </a:t>
            </a:r>
            <a:r>
              <a:rPr lang="ru-RU" sz="2000" dirty="0" err="1">
                <a:solidFill>
                  <a:schemeClr val="tx1"/>
                </a:solidFill>
              </a:rPr>
              <a:t>Виленкин</a:t>
            </a:r>
            <a:r>
              <a:rPr lang="ru-RU" sz="2000" dirty="0">
                <a:solidFill>
                  <a:schemeClr val="tx1"/>
                </a:solidFill>
              </a:rPr>
              <a:t> писал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… придётся ломать сопротивление тех методистов, которые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по сей день восхваляют решение задач арифметическим способом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Математика в школе, 4/1988. </a:t>
            </a:r>
          </a:p>
        </p:txBody>
      </p:sp>
    </p:spTree>
    <p:extLst>
      <p:ext uri="{BB962C8B-B14F-4D97-AF65-F5344CB8AC3E}">
        <p14:creationId xmlns:p14="http://schemas.microsoft.com/office/powerpoint/2010/main" val="19504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064895" cy="4320480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«Арифметики» Л.Ф. Магницкого.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Некий человек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нанял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 на год, обещал ему дать 12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кафтан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отработав 7 месяцев, захотел уйти 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просил достойной платы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кафтаном. Хозяин дал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по достоинству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кафтан.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Спрашивается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какой цены тот кафтан был.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Алгебраическое решение задачи приводит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где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ru-RU" sz="2000" i="1" dirty="0"/>
              <a:t>р</a:t>
            </a:r>
            <a:r>
              <a:rPr lang="ru-RU" sz="2000" dirty="0"/>
              <a:t>. — стоимость кафтана.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Ученица </a:t>
            </a:r>
            <a:r>
              <a:rPr lang="ru-RU" sz="2000" dirty="0"/>
              <a:t>6 класса Андреева </a:t>
            </a:r>
            <a:r>
              <a:rPr lang="ru-RU" sz="2000" dirty="0" smtClean="0"/>
              <a:t>Аня </a:t>
            </a:r>
            <a:r>
              <a:rPr lang="ru-RU" sz="2000" dirty="0"/>
              <a:t>предложила вычислить стоимость одного месяца работы проще: работник не получил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12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5 = 7 (</a:t>
            </a:r>
            <a:r>
              <a:rPr lang="ru-RU" sz="2000" i="1" dirty="0"/>
              <a:t>р</a:t>
            </a:r>
            <a:r>
              <a:rPr lang="ru-RU" sz="2000" dirty="0"/>
              <a:t>.) за </a:t>
            </a:r>
            <a:r>
              <a:rPr lang="ru-RU" sz="2000" dirty="0" smtClean="0"/>
              <a:t>12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7 = 5 (месяцев), поэтому за 1 месяц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ему </a:t>
            </a:r>
            <a:r>
              <a:rPr lang="ru-RU" sz="2000" dirty="0"/>
              <a:t>платили </a:t>
            </a:r>
            <a:r>
              <a:rPr lang="ru-RU" sz="2000" dirty="0" smtClean="0"/>
              <a:t>7 : 5 </a:t>
            </a:r>
            <a:r>
              <a:rPr lang="ru-RU" sz="2000" dirty="0"/>
              <a:t>= 1,4 (</a:t>
            </a:r>
            <a:r>
              <a:rPr lang="ru-RU" sz="2000" i="1" dirty="0"/>
              <a:t>р</a:t>
            </a:r>
            <a:r>
              <a:rPr lang="ru-RU" sz="2000" dirty="0"/>
              <a:t>.), а за 7 месяцев он получил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/>
              <a:t>1,4 = 9,8 (</a:t>
            </a:r>
            <a:r>
              <a:rPr lang="ru-RU" sz="2000" i="1" dirty="0"/>
              <a:t>р</a:t>
            </a:r>
            <a:r>
              <a:rPr lang="ru-RU" sz="2000" dirty="0"/>
              <a:t>.), тогда кафтан стоил 9,8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5 = 4,8 (</a:t>
            </a:r>
            <a:r>
              <a:rPr lang="ru-RU" sz="2000" i="1" dirty="0"/>
              <a:t>р</a:t>
            </a:r>
            <a:r>
              <a:rPr lang="ru-RU" sz="2000" dirty="0"/>
              <a:t>.).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Её ответ закончился аплодисментами класса.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28" y="2355726"/>
            <a:ext cx="1800200" cy="652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147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139" y="771550"/>
            <a:ext cx="77572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  А это «автобиографическая» задача. </a:t>
            </a:r>
            <a:r>
              <a:rPr lang="ru-RU" sz="2000" dirty="0"/>
              <a:t>Как-то </a:t>
            </a:r>
            <a:r>
              <a:rPr lang="ru-RU" sz="2000" dirty="0" smtClean="0"/>
              <a:t>раз с </a:t>
            </a:r>
            <a:r>
              <a:rPr lang="ru-RU" sz="2000" dirty="0"/>
              <a:t>мамой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племянниками отправились мы в Тверской области в лес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малиной. Племянник всё время просил </a:t>
            </a:r>
            <a:r>
              <a:rPr lang="ru-RU" sz="2000" dirty="0" smtClean="0"/>
              <a:t>меня загадать задачку, </a:t>
            </a:r>
            <a:r>
              <a:rPr lang="ru-RU" sz="2000" dirty="0"/>
              <a:t>а когда </a:t>
            </a:r>
            <a:r>
              <a:rPr lang="ru-RU" sz="2000" dirty="0" smtClean="0"/>
              <a:t>они </a:t>
            </a:r>
            <a:r>
              <a:rPr lang="ru-RU" sz="2000" dirty="0"/>
              <a:t>закончились, </a:t>
            </a:r>
            <a:r>
              <a:rPr lang="ru-RU" sz="2000" dirty="0" smtClean="0"/>
              <a:t>я </a:t>
            </a:r>
            <a:r>
              <a:rPr lang="ru-RU" sz="2000" dirty="0"/>
              <a:t>начал сочинять </a:t>
            </a:r>
            <a:r>
              <a:rPr lang="ru-RU" sz="2000" dirty="0" smtClean="0"/>
              <a:t>новую </a:t>
            </a:r>
            <a:r>
              <a:rPr lang="ru-RU" sz="2000" dirty="0"/>
              <a:t>задачу «на злобу дня</a:t>
            </a:r>
            <a:r>
              <a:rPr lang="ru-RU" sz="2000" dirty="0" smtClean="0"/>
              <a:t>».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</a:rPr>
              <a:t>   Брат </a:t>
            </a:r>
            <a:r>
              <a:rPr lang="ru-RU" sz="2000" dirty="0">
                <a:solidFill>
                  <a:srgbClr val="C00000"/>
                </a:solidFill>
              </a:rPr>
              <a:t>и сестра собирали малину в двухлитро­вые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бидоны</a:t>
            </a:r>
            <a:r>
              <a:rPr lang="ru-RU" sz="2000" dirty="0">
                <a:solidFill>
                  <a:srgbClr val="C00000"/>
                </a:solidFill>
              </a:rPr>
              <a:t>. Брат собирал ягоды быстрее сестры.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Через </a:t>
            </a:r>
            <a:r>
              <a:rPr lang="ru-RU" sz="2000" dirty="0">
                <a:solidFill>
                  <a:srgbClr val="C00000"/>
                </a:solidFill>
              </a:rPr>
              <a:t>некоторое время он решил ей помочь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поменялся </a:t>
            </a:r>
            <a:r>
              <a:rPr lang="ru-RU" sz="2000" dirty="0">
                <a:solidFill>
                  <a:srgbClr val="C00000"/>
                </a:solidFill>
              </a:rPr>
              <a:t>с ней бидонами. Момент для обмена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бидонами </a:t>
            </a:r>
            <a:r>
              <a:rPr lang="ru-RU" sz="2000" dirty="0">
                <a:solidFill>
                  <a:srgbClr val="C00000"/>
                </a:solidFill>
              </a:rPr>
              <a:t>был выбран удачно — ребята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наполнили </a:t>
            </a:r>
            <a:r>
              <a:rPr lang="ru-RU" sz="2000" dirty="0">
                <a:solidFill>
                  <a:srgbClr val="C00000"/>
                </a:solidFill>
              </a:rPr>
              <a:t>их </a:t>
            </a:r>
            <a:r>
              <a:rPr lang="ru-RU" sz="2000" dirty="0" smtClean="0">
                <a:solidFill>
                  <a:srgbClr val="C00000"/>
                </a:solidFill>
              </a:rPr>
              <a:t>ягодами </a:t>
            </a:r>
            <a:r>
              <a:rPr lang="ru-RU" sz="2000" dirty="0" smtClean="0">
                <a:solidFill>
                  <a:srgbClr val="C00000"/>
                </a:solidFill>
              </a:rPr>
              <a:t>одновременно</a:t>
            </a:r>
            <a:r>
              <a:rPr lang="ru-RU" sz="2000" dirty="0">
                <a:solidFill>
                  <a:srgbClr val="C00000"/>
                </a:solidFill>
              </a:rPr>
              <a:t>.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литров </a:t>
            </a:r>
            <a:r>
              <a:rPr lang="ru-RU" sz="2000" dirty="0">
                <a:solidFill>
                  <a:srgbClr val="C00000"/>
                </a:solidFill>
              </a:rPr>
              <a:t>ягод </a:t>
            </a:r>
            <a:r>
              <a:rPr lang="ru-RU" sz="2000" dirty="0" smtClean="0">
                <a:solidFill>
                  <a:srgbClr val="C00000"/>
                </a:solidFill>
              </a:rPr>
              <a:t>они </a:t>
            </a:r>
            <a:r>
              <a:rPr lang="ru-RU" sz="2000" dirty="0">
                <a:solidFill>
                  <a:srgbClr val="C00000"/>
                </a:solidFill>
              </a:rPr>
              <a:t>набрали вместе до того, как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поменялись бидонами?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571750"/>
            <a:ext cx="2555824" cy="19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2" y="771550"/>
            <a:ext cx="7704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 </a:t>
            </a:r>
            <a:r>
              <a:rPr lang="ru-RU" sz="2000" dirty="0"/>
              <a:t>Вот моё «взрослое» решение, которое </a:t>
            </a:r>
            <a:r>
              <a:rPr lang="ru-RU" sz="2000" dirty="0" smtClean="0"/>
              <a:t>я дал в </a:t>
            </a:r>
            <a:r>
              <a:rPr lang="ru-RU" sz="2000" dirty="0"/>
              <a:t>начале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 </a:t>
            </a:r>
            <a:r>
              <a:rPr lang="ru-RU" sz="2000" dirty="0"/>
              <a:t>класса для повторения алгебраического материала. </a:t>
            </a:r>
            <a:endParaRPr lang="ru-RU" sz="2000" dirty="0" smtClean="0"/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 Пусть </a:t>
            </a:r>
            <a:r>
              <a:rPr lang="ru-RU" sz="2000" dirty="0"/>
              <a:t>брат до обмена бидонами собрал </a:t>
            </a:r>
            <a:r>
              <a:rPr lang="ru-RU" sz="2000" i="1" dirty="0"/>
              <a:t>х л, </a:t>
            </a:r>
            <a:r>
              <a:rPr lang="ru-RU" sz="2000" dirty="0"/>
              <a:t>а сестра </a:t>
            </a:r>
            <a:r>
              <a:rPr lang="ru-RU" sz="2000" i="1" dirty="0"/>
              <a:t>у л </a:t>
            </a:r>
            <a:r>
              <a:rPr lang="ru-RU" sz="2000" dirty="0"/>
              <a:t>ягод, тогда после обмена брат собрал 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у</a:t>
            </a:r>
            <a:r>
              <a:rPr lang="ru-RU" sz="2000" dirty="0" smtClean="0"/>
              <a:t>) </a:t>
            </a:r>
            <a:r>
              <a:rPr lang="ru-RU" sz="2000" i="1" dirty="0" smtClean="0"/>
              <a:t>л</a:t>
            </a:r>
            <a:r>
              <a:rPr lang="ru-RU" sz="2000" dirty="0" smtClean="0"/>
              <a:t>,</a:t>
            </a:r>
            <a:r>
              <a:rPr lang="ru-RU" sz="2000" i="1" dirty="0" smtClean="0"/>
              <a:t> </a:t>
            </a:r>
            <a:r>
              <a:rPr lang="ru-RU" sz="2000" dirty="0"/>
              <a:t>а сестра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х</a:t>
            </a:r>
            <a:r>
              <a:rPr lang="ru-RU" sz="2000" dirty="0"/>
              <a:t>) </a:t>
            </a:r>
            <a:r>
              <a:rPr lang="ru-RU" sz="2000" i="1" dirty="0"/>
              <a:t>л</a:t>
            </a:r>
            <a:r>
              <a:rPr lang="ru-RU" sz="2000" dirty="0"/>
              <a:t> ягод. Брат собирал ягоды быстрее сестры в одно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то же число раз до и после обмена бидонами, поэтому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х </a:t>
            </a:r>
            <a:r>
              <a:rPr lang="ru-RU" sz="2000" dirty="0"/>
              <a:t>больше </a:t>
            </a:r>
            <a:r>
              <a:rPr lang="ru-RU" sz="2000" i="1" dirty="0"/>
              <a:t>у </a:t>
            </a:r>
            <a:r>
              <a:rPr lang="ru-RU" sz="2000" dirty="0"/>
              <a:t>во столько же раз, во сколько 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у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 smtClean="0"/>
              <a:t>больше, </a:t>
            </a:r>
            <a:br>
              <a:rPr lang="ru-RU" sz="2000" dirty="0" smtClean="0"/>
            </a:br>
            <a:r>
              <a:rPr lang="ru-RU" sz="2000" dirty="0" smtClean="0"/>
              <a:t>чем </a:t>
            </a:r>
            <a:r>
              <a:rPr lang="ru-RU" sz="2000" dirty="0"/>
              <a:t>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х</a:t>
            </a:r>
            <a:r>
              <a:rPr lang="ru-RU" sz="2000" dirty="0"/>
              <a:t>)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Составим </a:t>
            </a:r>
            <a:r>
              <a:rPr lang="ru-RU" sz="2000" dirty="0"/>
              <a:t>уравнение: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39" y="3529038"/>
            <a:ext cx="1389538" cy="80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48" y="3072201"/>
            <a:ext cx="1944216" cy="17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37" y="699542"/>
            <a:ext cx="81172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Умножив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отличное от нуля произведение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 –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получим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 второй степени с двумя неизвестными,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которое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перепишем в виде: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i="1" dirty="0"/>
              <a:t>х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en-US" sz="2000" i="1" dirty="0" smtClean="0"/>
              <a:t>y</a:t>
            </a:r>
            <a:r>
              <a:rPr lang="ru-RU" sz="2000" dirty="0"/>
              <a:t>)(</a:t>
            </a:r>
            <a:r>
              <a:rPr lang="ru-RU" sz="2000" i="1" dirty="0"/>
              <a:t>х</a:t>
            </a:r>
            <a:r>
              <a:rPr lang="ru-RU" sz="2000" dirty="0"/>
              <a:t> + </a:t>
            </a:r>
            <a:r>
              <a:rPr lang="en-US" sz="2000" i="1" dirty="0"/>
              <a:t>y</a:t>
            </a:r>
            <a:r>
              <a:rPr lang="ru-RU" sz="2000" i="1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smtClean="0"/>
              <a:t> </a:t>
            </a:r>
            <a:r>
              <a:rPr lang="ru-RU" sz="2000" dirty="0"/>
              <a:t>2)</a:t>
            </a:r>
            <a:r>
              <a:rPr lang="ru-RU" sz="2000" i="1" dirty="0"/>
              <a:t> </a:t>
            </a:r>
            <a:r>
              <a:rPr lang="ru-RU" sz="2000" dirty="0"/>
              <a:t>= 0</a:t>
            </a:r>
            <a:r>
              <a:rPr lang="ru-RU" sz="2000" i="1" dirty="0"/>
              <a:t>.</a:t>
            </a:r>
            <a:endParaRPr lang="ru-RU" sz="2000" dirty="0"/>
          </a:p>
          <a:p>
            <a:pPr indent="269875">
              <a:spcAft>
                <a:spcPts val="0"/>
              </a:spcAft>
            </a:pPr>
            <a:r>
              <a:rPr lang="ru-RU" sz="2000" dirty="0" smtClean="0"/>
              <a:t>Из </a:t>
            </a:r>
            <a:r>
              <a:rPr lang="ru-RU" sz="2000" dirty="0"/>
              <a:t>условия задачи следует, что </a:t>
            </a:r>
            <a:r>
              <a:rPr lang="ru-RU" sz="2000" i="1" dirty="0"/>
              <a:t>х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i="1" dirty="0"/>
              <a:t>y</a:t>
            </a:r>
            <a:r>
              <a:rPr lang="ru-RU" sz="2000" dirty="0" smtClean="0"/>
              <a:t> не нуль, тогда </a:t>
            </a:r>
            <a:br>
              <a:rPr lang="ru-RU" sz="2000" dirty="0" smtClean="0"/>
            </a:br>
            <a:r>
              <a:rPr lang="en-US" sz="2000" i="1" dirty="0" smtClean="0"/>
              <a:t>x + y = </a:t>
            </a:r>
            <a:r>
              <a:rPr lang="en-US" sz="2000" dirty="0" smtClean="0"/>
              <a:t>2</a:t>
            </a:r>
            <a:r>
              <a:rPr lang="ru-RU" sz="2000" dirty="0" smtClean="0"/>
              <a:t>. Это и требовалось найти.</a:t>
            </a:r>
            <a:r>
              <a:rPr lang="ru-RU" sz="2000" i="1" dirty="0" smtClean="0"/>
              <a:t> </a:t>
            </a:r>
          </a:p>
          <a:p>
            <a:pPr indent="269875"/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вот «детское» решение без уравнения моего ученика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Просина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Дениса (школы № 679, Москва). </a:t>
            </a:r>
            <a:endParaRPr lang="ru-RU" alt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69875"/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Брат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должен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поменяться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сестрой бидонами в тот момент, когда ему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останется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собрать ровно столько ягод, сколько к этому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моменту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собрала сестра. Тогда после обмена бидонами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них соберёт столько же ягод, сколько и до обмена,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вместе — ровно половину от объёма двух бидонов, т. е. 2 </a:t>
            </a:r>
            <a:r>
              <a:rPr lang="ru-RU" alt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 этот раз в классе были аплодисменты.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Переформулировка задачи про малину в </a:t>
            </a:r>
            <a:r>
              <a:rPr lang="ru-RU" sz="1800" b="1" dirty="0"/>
              <a:t>журнале «Квант»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37" y="573673"/>
            <a:ext cx="7604646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этой задачи началась серия задач «с обменом местами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работы», решаемых при помощи уравнений. А следующая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задача получилась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переформулировкой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моей задачи про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сбор малины в журнале «Квант».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Сулико подошла к роднику с двумя пустыми кувшинами.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Один вмещал 5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другой — 4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Вода из родника текла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двумя струями — одна сильнее, другая слабее. Сулико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одновре­менно подставила кувшины под струи и, когда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набралась половина меньшего кувшина, поменяла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кувшины местами. Как это ни удивительно, но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кувшины наполнились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одновременно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Во сколько раз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больше воды даёт одна струя, чем другая?</a:t>
            </a:r>
          </a:p>
          <a:p>
            <a:pPr lvl="0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эти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интересные задачи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вошли в наши учебники.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859782"/>
            <a:ext cx="1943200" cy="190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3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Усложнение задачи </a:t>
            </a:r>
            <a:r>
              <a:rPr lang="ru-RU" sz="2000" b="1" dirty="0"/>
              <a:t>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627534"/>
                <a:ext cx="7495123" cy="38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>
                    <a:solidFill>
                      <a:srgbClr val="C00000"/>
                    </a:solidFill>
                  </a:rPr>
                  <a:t>   Коза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съедает стог сена за 30 дней. Корова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—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за 20 дней. Телёнку в день требуется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половина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того, что за день съедают коза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и корова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вместе. За сколько дней они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съедают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стог сена втроём?</a:t>
                </a:r>
                <a:endParaRPr lang="ru-RU" sz="20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18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/>
                  <a:t>Вот е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ё решение </a:t>
                </a:r>
                <a:r>
                  <a:rPr lang="ru-RU" sz="2000" dirty="0" smtClean="0"/>
                  <a:t>«в дробях»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1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: 30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/>
                  <a:t> (</a:t>
                </a:r>
                <a:r>
                  <a:rPr lang="ru-RU" sz="2000" dirty="0" smtClean="0"/>
                  <a:t>стога);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2) 1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 smtClean="0"/>
                  <a:t> (стога);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(</a:t>
                </a:r>
                <a:r>
                  <a:rPr lang="ru-RU" sz="2000" dirty="0" smtClean="0"/>
                  <a:t>стога);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/>
                  <a:t>(</a:t>
                </a:r>
                <a:r>
                  <a:rPr lang="ru-RU" sz="2000" dirty="0" smtClean="0"/>
                  <a:t>стога);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/>
                  <a:t>(</a:t>
                </a:r>
                <a:r>
                  <a:rPr lang="ru-RU" sz="2000" dirty="0" smtClean="0"/>
                  <a:t>стога);      6)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8 </a:t>
                </a:r>
                <a:r>
                  <a:rPr lang="ru-RU" sz="2000" dirty="0" smtClean="0"/>
                  <a:t>(дней).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Ответ.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За 8 дней.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7534"/>
                <a:ext cx="7495123" cy="3895490"/>
              </a:xfrm>
              <a:prstGeom prst="rect">
                <a:avLst/>
              </a:prstGeom>
              <a:blipFill rotWithShape="0">
                <a:blip r:embed="rId2"/>
                <a:stretch>
                  <a:fillRect l="-813" t="-1095" b="-1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697732"/>
            <a:ext cx="2339752" cy="1928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579862"/>
            <a:ext cx="2448272" cy="15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птицеферме гусей было в 2 раза меньше, чем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уток</a:t>
                </a:r>
                <a:r>
                  <a:rPr lang="ru-RU" sz="2000" dirty="0">
                    <a:solidFill>
                      <a:srgbClr val="C00000"/>
                    </a:solidFill>
                  </a:rPr>
                  <a:t>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 день гусям и уткам выдают столько корма, сколько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требуется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одному гусю на 56 дней или одной утке на 84 дня. Сколько на птицеферме уток?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 Решение.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Выдаваемого всем уткам и гусям на 1 день </a:t>
                </a:r>
                <a:r>
                  <a:rPr lang="ru-RU" sz="2000" dirty="0" smtClean="0"/>
                  <a:t>корма </a:t>
                </a:r>
                <a:r>
                  <a:rPr lang="ru-RU" sz="2000" dirty="0"/>
                  <a:t>(назовём его нормой) хватает одному гусю на 56 дней, значит,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 </a:t>
                </a:r>
                <a:r>
                  <a:rPr lang="ru-RU" sz="2000" dirty="0"/>
                  <a:t>день одному гусю требуется </a:t>
                </a:r>
                <a:r>
                  <a:rPr lang="ru-RU" sz="2000" dirty="0" smtClean="0"/>
                  <a:t>1/56 </a:t>
                </a:r>
                <a:r>
                  <a:rPr lang="ru-RU" sz="2000" dirty="0"/>
                  <a:t>нормы. Аналогично в день одной утке требуется </a:t>
                </a:r>
                <a:r>
                  <a:rPr lang="ru-RU" sz="2000" dirty="0" smtClean="0"/>
                  <a:t>1/84 </a:t>
                </a:r>
                <a:r>
                  <a:rPr lang="ru-RU" sz="2000" dirty="0"/>
                  <a:t>нормы. </a:t>
                </a:r>
                <a:endParaRPr lang="ru-RU" sz="2000" dirty="0" smtClean="0"/>
              </a:p>
              <a:p>
                <a:r>
                  <a:rPr lang="ru-RU" sz="2000" dirty="0" smtClean="0"/>
                  <a:t>   Так </a:t>
                </a:r>
                <a:r>
                  <a:rPr lang="ru-RU" sz="2000" dirty="0"/>
                  <a:t>как гусей было в 2 раза меньше, чем уток, то подсчитаем часть нормы, которая требуется в день </a:t>
                </a:r>
                <a:r>
                  <a:rPr lang="ru-RU" sz="2000" dirty="0" smtClean="0"/>
                  <a:t>одному </a:t>
                </a:r>
                <a:r>
                  <a:rPr lang="ru-RU" sz="2000" dirty="0"/>
                  <a:t>гусю и двум уткам</a:t>
                </a:r>
                <a:r>
                  <a:rPr lang="ru-RU" sz="2000" dirty="0" smtClean="0"/>
                  <a:t>: </a:t>
                </a:r>
                <a:r>
                  <a:rPr lang="ru-RU" sz="2000" dirty="0"/>
                  <a:t>1/56 + 2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/>
                  <a:t> 1/84 = 1/24 (нормы</a:t>
                </a:r>
                <a:r>
                  <a:rPr lang="ru-RU" sz="2000" dirty="0" smtClean="0"/>
                  <a:t>). Значит</a:t>
                </a:r>
                <a:r>
                  <a:rPr lang="ru-RU" sz="2000" dirty="0"/>
                  <a:t>, всего уток и гусей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 </a:t>
                </a:r>
                <a:r>
                  <a:rPr lang="ru-RU" sz="2000" dirty="0"/>
                  <a:t>24 раза больше, чем в группе, состоящей из 1 </a:t>
                </a:r>
                <a:r>
                  <a:rPr lang="ru-RU" sz="2000" dirty="0" smtClean="0"/>
                  <a:t>гуся </a:t>
                </a:r>
                <a:r>
                  <a:rPr lang="ru-RU" sz="2000" dirty="0"/>
                  <a:t>и 2 уток. </a:t>
                </a:r>
                <a:endParaRPr lang="ru-RU" sz="2000" dirty="0" smtClean="0"/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   Тогда </a:t>
                </a:r>
                <a:r>
                  <a:rPr lang="ru-RU" sz="2000" dirty="0"/>
                  <a:t>всего было 24 гуся и 2 ∙ 24 = 48 (уток). </a:t>
                </a:r>
                <a:r>
                  <a:rPr lang="ru-RU" sz="2000" dirty="0" smtClean="0"/>
                  <a:t> 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737" t="-893" r="-221" b="-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0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1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Запаса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топлива в баке моторной лодки хватает,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чтобы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проплыть </a:t>
                </a:r>
                <a:r>
                  <a:rPr lang="ru-RU" sz="2000" dirty="0">
                    <a:solidFill>
                      <a:srgbClr val="C00000"/>
                    </a:solidFill>
                  </a:rPr>
                  <a:t>28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по течению реки или 21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против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течения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реки. На какое наибольшее расстояние может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отплыть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рыбак на этой лодке по течению реки, чтобы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топлива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хватило на обратный путь (чтобы ему не пришлось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идти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вёслах)?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Решение. </a:t>
                </a:r>
                <a:r>
                  <a:rPr lang="ru-RU" sz="2000" dirty="0"/>
                  <a:t>Представим, что рыбак на моторной лодке отплыл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по </a:t>
                </a:r>
                <a:r>
                  <a:rPr lang="ru-RU" sz="2000" dirty="0"/>
                  <a:t>течению реки на 1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, а потом вернулся обратно. На такое путешествие </a:t>
                </a:r>
                <a:r>
                  <a:rPr lang="ru-RU" sz="2000" dirty="0" smtClean="0"/>
                  <a:t>он затратил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 smtClean="0"/>
                  <a:t> (</a:t>
                </a:r>
                <a:r>
                  <a:rPr lang="ru-RU" sz="2000" dirty="0"/>
                  <a:t>бака) топлива. </a:t>
                </a:r>
                <a:endParaRPr lang="ru-RU" sz="2000" dirty="0" smtClean="0"/>
              </a:p>
              <a:p>
                <a:r>
                  <a:rPr lang="ru-RU" sz="2000" dirty="0" smtClean="0"/>
                  <a:t>Значит, 1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 составляет </a:t>
                </a:r>
                <a:r>
                  <a:rPr lang="ru-RU" sz="2000" dirty="0" smtClean="0"/>
                  <a:t>1/12 </a:t>
                </a:r>
                <a:r>
                  <a:rPr lang="ru-RU" sz="2000" dirty="0"/>
                  <a:t>наибольшего расстояния, </a:t>
                </a:r>
                <a:r>
                  <a:rPr lang="ru-RU" sz="2000" dirty="0" smtClean="0"/>
                  <a:t>на которое </a:t>
                </a:r>
                <a:r>
                  <a:rPr lang="ru-RU" sz="2000" dirty="0"/>
                  <a:t>может отплыть рыбак, чтобы топлива хватило на обратный путь. </a:t>
                </a:r>
                <a:endParaRPr lang="ru-RU" sz="2000" dirty="0" smtClean="0"/>
              </a:p>
              <a:p>
                <a:r>
                  <a:rPr lang="ru-RU" sz="2000" dirty="0" smtClean="0"/>
                  <a:t>Это </a:t>
                </a:r>
                <a:r>
                  <a:rPr lang="ru-RU" sz="2000" dirty="0"/>
                  <a:t>наибольшее расстояние равно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 :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ru-RU" sz="2000" dirty="0"/>
                  <a:t>= 12 (</a:t>
                </a:r>
                <a:r>
                  <a:rPr lang="ru-RU" sz="2000" i="1" dirty="0"/>
                  <a:t>км</a:t>
                </a:r>
                <a:r>
                  <a:rPr lang="ru-RU" sz="2000" dirty="0" smtClean="0"/>
                  <a:t>).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15706"/>
              </a:xfrm>
              <a:prstGeom prst="rect">
                <a:avLst/>
              </a:prstGeom>
              <a:blipFill rotWithShape="0">
                <a:blip r:embed="rId3"/>
                <a:stretch>
                  <a:fillRect l="-737" t="-867" r="-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555526"/>
                <a:ext cx="8261302" cy="4525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Резина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передних колесах автомобиля изнашивается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135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тыс.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пробега, а на задних колесах — через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90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тыс.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пробега. На изношенной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резине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ездить запрещено, шины надо менять. На автомобиле установлен комплект новой резины.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Какое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наибольшее расстояние можно проехать на этой резине, если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вовремя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поменять передние колёса с задними?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сколько тысяч километров это надо сделать?</a:t>
                </a:r>
              </a:p>
              <a:p>
                <a:r>
                  <a:rPr lang="ru-RU" sz="2000" dirty="0" smtClean="0"/>
                  <a:t>    </a:t>
                </a:r>
                <a:r>
                  <a:rPr lang="ru-RU" sz="2000" b="1" dirty="0" smtClean="0"/>
                  <a:t>Решение. </a:t>
                </a:r>
                <a:r>
                  <a:rPr lang="ru-RU" sz="2000" dirty="0" smtClean="0"/>
                  <a:t>На 1 </a:t>
                </a:r>
                <a:r>
                  <a:rPr lang="ru-RU" sz="2000" i="1" dirty="0" smtClean="0"/>
                  <a:t>тыс. км</a:t>
                </a:r>
                <a:r>
                  <a:rPr lang="ru-RU" sz="2000" dirty="0" smtClean="0"/>
                  <a:t> передние колёса </a:t>
                </a:r>
                <a:r>
                  <a:rPr lang="ru-RU" sz="2000" dirty="0"/>
                  <a:t>получают </a:t>
                </a:r>
                <a:r>
                  <a:rPr lang="ru-RU" sz="2000" dirty="0" smtClean="0"/>
                  <a:t>1/135 </a:t>
                </a:r>
                <a:r>
                  <a:rPr lang="ru-RU" sz="2000" dirty="0"/>
                  <a:t>износа, </a:t>
                </a:r>
                <a:r>
                  <a:rPr lang="ru-RU" sz="2000" dirty="0" smtClean="0"/>
                  <a:t>а задние колёса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</a:t>
                </a:r>
                <a:r>
                  <a:rPr lang="ru-RU" sz="2000" dirty="0" smtClean="0"/>
                  <a:t>1/90 </a:t>
                </a:r>
                <a:r>
                  <a:rPr lang="ru-RU" sz="2000" dirty="0"/>
                  <a:t>износа. </a:t>
                </a:r>
                <a:r>
                  <a:rPr lang="ru-RU" sz="2000" dirty="0" smtClean="0"/>
                  <a:t>Пусть </a:t>
                </a:r>
                <a:r>
                  <a:rPr lang="ru-RU" sz="2000" dirty="0"/>
                  <a:t>автомобиль проехал 1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, передние колёса поменяли с задними и </a:t>
                </a:r>
                <a:r>
                  <a:rPr lang="ru-RU" sz="2000" dirty="0" smtClean="0"/>
                  <a:t>он </a:t>
                </a:r>
                <a:r>
                  <a:rPr lang="ru-RU" sz="2000" dirty="0"/>
                  <a:t>проехал ещё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1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Износ каждого колеса составил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135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ru-RU" sz="2000" dirty="0" smtClean="0"/>
                  <a:t>, т. е. </a:t>
                </a:r>
                <a:br>
                  <a:rPr lang="ru-RU" sz="2000" dirty="0" smtClean="0"/>
                </a:br>
                <a:r>
                  <a:rPr lang="ru-RU" sz="2000" dirty="0" smtClean="0"/>
                  <a:t>2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ru-RU" sz="2000" dirty="0"/>
                  <a:t> наибольшего пробега, который </a:t>
                </a:r>
                <a:r>
                  <a:rPr lang="ru-RU" sz="2000" dirty="0" smtClean="0"/>
                  <a:t>равен </a:t>
                </a:r>
                <a:br>
                  <a:rPr lang="ru-RU" sz="2000" dirty="0" smtClean="0"/>
                </a:br>
                <a:r>
                  <a:rPr lang="ru-RU" sz="2000" dirty="0" smtClean="0"/>
                  <a:t>108 </a:t>
                </a:r>
                <a:r>
                  <a:rPr lang="ru-RU" sz="2000" i="1" dirty="0" smtClean="0"/>
                  <a:t>тыс</a:t>
                </a:r>
                <a:r>
                  <a:rPr lang="ru-RU" sz="2000" i="1" dirty="0"/>
                  <a:t>. </a:t>
                </a:r>
                <a:r>
                  <a:rPr lang="ru-RU" sz="2000" i="1" dirty="0" smtClean="0"/>
                  <a:t>км</a:t>
                </a:r>
                <a:r>
                  <a:rPr lang="ru-RU" sz="2000" dirty="0" smtClean="0"/>
                  <a:t>. Смена колёс через 54 </a:t>
                </a:r>
                <a:r>
                  <a:rPr lang="ru-RU" sz="2000" i="1" dirty="0" smtClean="0"/>
                  <a:t>тыс. км</a:t>
                </a:r>
                <a:r>
                  <a:rPr lang="ru-RU" sz="2000" dirty="0" smtClean="0"/>
                  <a:t>.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555526"/>
                <a:ext cx="8261302" cy="4525598"/>
              </a:xfrm>
              <a:prstGeom prst="rect">
                <a:avLst/>
              </a:prstGeom>
              <a:blipFill rotWithShape="0">
                <a:blip r:embed="rId2"/>
                <a:stretch>
                  <a:fillRect l="-737" t="-808" r="-1549" b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7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627534"/>
                <a:ext cx="8189294" cy="4437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Резина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передних колесах автомобиля изнашивается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135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тыс. 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пробега, а на задних колесах — через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90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тыс. 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пробега. На изношенной ("лысой") резине ездить запрещено, шины надо менять. На автомобиле установлен комплект новой резины и в багажнике лежит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 новое запасное колесо</a:t>
                </a:r>
                <a:r>
                  <a:rPr lang="ru-RU" sz="2000" dirty="0">
                    <a:solidFill>
                      <a:srgbClr val="C00000"/>
                    </a:solidFill>
                  </a:rPr>
                  <a:t>. Какое наибольшее расстояние можно проехать на этой резине, если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вовремя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менять колёса? Какое наименьшее число раз надо менять колёса? Через сколько тысяч километров?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 Решение. </a:t>
                </a:r>
                <a:r>
                  <a:rPr lang="ru-RU" sz="2000" dirty="0"/>
                  <a:t>Из решения предыдущей задачи следует при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наличии </a:t>
                </a:r>
                <a:r>
                  <a:rPr lang="ru-RU" sz="2000" dirty="0"/>
                  <a:t>четырёх колёс можно проехать наибольшее расстояние 108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. Добавив пятое колесо, мы увеличиваем наибольший пробег </a:t>
                </a:r>
                <a:r>
                  <a:rPr lang="ru-RU" sz="2000" dirty="0" smtClean="0"/>
                  <a:t>в 5/4 раза (если </a:t>
                </a:r>
                <a:r>
                  <a:rPr lang="ru-RU" sz="2000" dirty="0"/>
                  <a:t>сумеем организовать замену </a:t>
                </a:r>
                <a:r>
                  <a:rPr lang="ru-RU" sz="2000" dirty="0" smtClean="0"/>
                  <a:t>колёс). Наибольший пробег равен </a:t>
                </a:r>
                <a:r>
                  <a:rPr lang="ru-RU" sz="2000" dirty="0"/>
                  <a:t>108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= 135 </a:t>
                </a:r>
                <a:r>
                  <a:rPr lang="ru-RU" sz="2000" dirty="0" smtClean="0"/>
                  <a:t>(</a:t>
                </a:r>
                <a:r>
                  <a:rPr lang="ru-RU" sz="2000" i="1" dirty="0" smtClean="0"/>
                  <a:t>тыс</a:t>
                </a:r>
                <a:r>
                  <a:rPr lang="ru-RU" sz="2000" i="1" dirty="0"/>
                  <a:t>. </a:t>
                </a:r>
                <a:r>
                  <a:rPr lang="ru-RU" sz="2000" i="1" dirty="0" smtClean="0"/>
                  <a:t>км</a:t>
                </a:r>
                <a:r>
                  <a:rPr lang="ru-RU" sz="2000" dirty="0" smtClean="0"/>
                  <a:t>). 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627534"/>
                <a:ext cx="8189294" cy="4437145"/>
              </a:xfrm>
              <a:prstGeom prst="rect">
                <a:avLst/>
              </a:prstGeom>
              <a:blipFill rotWithShape="0">
                <a:blip r:embed="rId2"/>
                <a:stretch>
                  <a:fillRect l="-744" t="-962" r="-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3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Уже 50 лет детей загоняют в шаблонное мышление, заставляют действовать по образцу с объектами, которых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они не понимают. Задачи на сложение дают на знакомых объектах (карандашах, книгах и т.п.), а задачи на вычитание заставляют решать, составляя уравнение сложением и находя неизвестное число 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ru-RU" sz="2000" dirty="0" smtClean="0">
                <a:solidFill>
                  <a:schemeClr val="tx1"/>
                </a:solidFill>
              </a:rPr>
              <a:t> вычитанием.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Как-то С.М. Никольский поинтересовался у маленькой соседки по даче: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Машенька, что вы изучаете на математике?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Уравнения.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Ишь ты! А сможешь решить уравнение 3</a:t>
            </a:r>
            <a:r>
              <a:rPr lang="ru-RU" sz="2000" i="1" dirty="0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+ </a:t>
            </a:r>
            <a:r>
              <a:rPr lang="ru-RU" sz="2000" i="1" dirty="0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= 12?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Машенька подумала и сказала</a:t>
            </a:r>
            <a:r>
              <a:rPr lang="ru-RU" sz="2000" dirty="0">
                <a:solidFill>
                  <a:schemeClr val="tx1"/>
                </a:solidFill>
              </a:rPr>
              <a:t>: «Первый </a:t>
            </a:r>
            <a:r>
              <a:rPr lang="ru-RU" sz="2000" i="1" dirty="0">
                <a:solidFill>
                  <a:schemeClr val="tx1"/>
                </a:solidFill>
              </a:rPr>
              <a:t>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равен 2, а второй 6».</a:t>
            </a:r>
          </a:p>
        </p:txBody>
      </p:sp>
    </p:spTree>
    <p:extLst>
      <p:ext uri="{BB962C8B-B14F-4D97-AF65-F5344CB8AC3E}">
        <p14:creationId xmlns:p14="http://schemas.microsoft.com/office/powerpoint/2010/main" val="28250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/>
              <a:t>Чтобы добиться требуемого, каждое колесо должно быть запасным на </a:t>
            </a:r>
            <a:r>
              <a:rPr lang="ru-RU" sz="2000" dirty="0" smtClean="0"/>
              <a:t>1/5 </a:t>
            </a:r>
            <a:r>
              <a:rPr lang="ru-RU" sz="2000" dirty="0"/>
              <a:t>наибольшего пробега, </a:t>
            </a:r>
            <a:r>
              <a:rPr lang="ru-RU" sz="2000" dirty="0" smtClean="0"/>
              <a:t>т. е. </a:t>
            </a:r>
            <a:r>
              <a:rPr lang="ru-RU" sz="2000" dirty="0"/>
              <a:t>смену колёс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надо </a:t>
            </a:r>
            <a:r>
              <a:rPr lang="ru-RU" sz="2000" dirty="0"/>
              <a:t>осуществлять 4 раза через 135 : 5 = 27 (</a:t>
            </a:r>
            <a:r>
              <a:rPr lang="ru-RU" sz="2000" i="1" dirty="0"/>
              <a:t>тыс. км</a:t>
            </a:r>
            <a:r>
              <a:rPr lang="ru-RU" sz="2000" dirty="0"/>
              <a:t>). Делать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это </a:t>
            </a:r>
            <a:r>
              <a:rPr lang="ru-RU" sz="2000" dirty="0"/>
              <a:t>можно по схеме, представленной в таблице (П — переднее,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 </a:t>
            </a:r>
            <a:r>
              <a:rPr lang="ru-RU" sz="2000" dirty="0"/>
              <a:t>— заднее, ЗАП — запасное):</a:t>
            </a:r>
          </a:p>
          <a:p>
            <a:r>
              <a:rPr lang="ru-RU" sz="2000" dirty="0" smtClean="0"/>
              <a:t>  </a:t>
            </a:r>
          </a:p>
          <a:p>
            <a:r>
              <a:rPr lang="ru-RU" sz="2000" b="1" dirty="0" smtClean="0"/>
              <a:t>  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42052"/>
              </p:ext>
            </p:extLst>
          </p:nvPr>
        </p:nvGraphicFramePr>
        <p:xfrm>
          <a:off x="1214914" y="2427732"/>
          <a:ext cx="5661344" cy="259228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132126"/>
                <a:gridCol w="1132126"/>
                <a:gridCol w="1132126"/>
                <a:gridCol w="1132126"/>
                <a:gridCol w="1132840"/>
              </a:tblGrid>
              <a:tr h="3703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Номера колёс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ЗАП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класса (обратный ход)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бидонах было 36 </a:t>
            </a:r>
            <a:r>
              <a:rPr lang="ru-RU" sz="2000" i="1" dirty="0">
                <a:solidFill>
                  <a:srgbClr val="C00000"/>
                </a:solidFill>
              </a:rPr>
              <a:t>л</a:t>
            </a:r>
            <a:r>
              <a:rPr lang="ru-RU" sz="2000" dirty="0">
                <a:solidFill>
                  <a:srgbClr val="C00000"/>
                </a:solidFill>
              </a:rPr>
              <a:t> молока. Когда из первого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бидона перелили 1/3 имевшегося в нём молока во второй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бидон, то в первом бидоне стало в 2 раза меньше молока,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чем во втором. Сколько молока первоначально было в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каждом бидоне?</a:t>
            </a:r>
          </a:p>
          <a:p>
            <a:r>
              <a:rPr lang="ru-RU" sz="2000" b="1" dirty="0" smtClean="0"/>
              <a:t>   Решение</a:t>
            </a:r>
            <a:r>
              <a:rPr lang="ru-RU" sz="2000" b="1" dirty="0"/>
              <a:t>.</a:t>
            </a:r>
            <a:r>
              <a:rPr lang="ru-RU" sz="2000" dirty="0"/>
              <a:t> Начнём рассуждать с конца: в первом бидоне стало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меньше молока, чем во втором, а всего было 36 л молока. Решим задачу на части. Пусть после переливания объём молока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первом бидоне составлял 1 часть, а во втором — 2 части. 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    1) 1 </a:t>
            </a:r>
            <a:r>
              <a:rPr lang="ru-RU" sz="2000" dirty="0"/>
              <a:t>+ 2 = 3 (части) — приходится на 36 л </a:t>
            </a:r>
            <a:r>
              <a:rPr lang="ru-RU" sz="2000" dirty="0" smtClean="0"/>
              <a:t>молока;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2) 36 </a:t>
            </a:r>
            <a:r>
              <a:rPr lang="ru-RU" sz="2000" dirty="0"/>
              <a:t>: 3 = 12 (</a:t>
            </a:r>
            <a:r>
              <a:rPr lang="ru-RU" sz="2000" i="1" dirty="0"/>
              <a:t>л</a:t>
            </a:r>
            <a:r>
              <a:rPr lang="ru-RU" sz="2000" dirty="0"/>
              <a:t>) — молока стало в </a:t>
            </a:r>
            <a:r>
              <a:rPr lang="en-US" sz="2000" dirty="0"/>
              <a:t>I</a:t>
            </a:r>
            <a:r>
              <a:rPr lang="ru-RU" sz="2000" dirty="0"/>
              <a:t>-м </a:t>
            </a:r>
            <a:r>
              <a:rPr lang="ru-RU" sz="2000" dirty="0" smtClean="0"/>
              <a:t>бидоне.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5 класса (обратный ход)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844" y="627534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18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В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двух бидонах было 36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л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молока. Когда из первого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бидона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перелили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1/3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имевшегося в нём молока во второй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бидон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то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 первом бидоне стало в 2 раза меньше молока,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во втором. Сколько молока первоначально было 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каждом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бидоне?</a:t>
                </a:r>
              </a:p>
              <a:p>
                <a:r>
                  <a:rPr lang="ru-RU" sz="2000" dirty="0" smtClean="0"/>
                  <a:t>…Из </a:t>
                </a:r>
                <a:r>
                  <a:rPr lang="ru-RU" sz="2000" dirty="0"/>
                  <a:t>первого бидона перелили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ru-RU" sz="2000" dirty="0"/>
                  <a:t> имевшегося </a:t>
                </a:r>
                <a:r>
                  <a:rPr lang="ru-RU" sz="2000" dirty="0" smtClean="0"/>
                  <a:t>в </a:t>
                </a:r>
                <a:r>
                  <a:rPr lang="ru-RU" sz="2000" dirty="0"/>
                  <a:t>нём молока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во </a:t>
                </a:r>
                <a:r>
                  <a:rPr lang="ru-RU" sz="2000" dirty="0"/>
                  <a:t>второй бидон, следовательно, 12 </a:t>
                </a:r>
                <a:r>
                  <a:rPr lang="ru-RU" sz="2000" i="1" dirty="0"/>
                  <a:t>л </a:t>
                </a:r>
                <a:r>
                  <a:rPr lang="ru-RU" sz="2000" dirty="0"/>
                  <a:t>составляют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1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первоначального объёма молока в первом бидоне.</a:t>
                </a:r>
              </a:p>
              <a:p>
                <a:r>
                  <a:rPr lang="ru-RU" sz="2000" dirty="0"/>
                  <a:t>Теперь решим задачу на </a:t>
                </a:r>
                <a:r>
                  <a:rPr lang="ru-RU" sz="2000" dirty="0" smtClean="0"/>
                  <a:t>дроби.</a:t>
                </a:r>
                <a:br>
                  <a:rPr lang="ru-RU" sz="2000" dirty="0" smtClean="0"/>
                </a:br>
                <a:r>
                  <a:rPr lang="ru-RU" sz="2000" dirty="0" smtClean="0"/>
                  <a:t>3</a:t>
                </a:r>
                <a:r>
                  <a:rPr lang="ru-RU" sz="2000" dirty="0"/>
                  <a:t>) 12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= 18 (</a:t>
                </a:r>
                <a:r>
                  <a:rPr lang="ru-RU" sz="2000" i="1" dirty="0"/>
                  <a:t>л</a:t>
                </a:r>
                <a:r>
                  <a:rPr lang="ru-RU" sz="2000" dirty="0"/>
                  <a:t>) — молока было в </a:t>
                </a:r>
                <a:r>
                  <a:rPr lang="en-US" sz="2000" dirty="0"/>
                  <a:t>I</a:t>
                </a:r>
                <a:r>
                  <a:rPr lang="ru-RU" sz="2000" dirty="0"/>
                  <a:t>-м бидоне первоначально;</a:t>
                </a:r>
              </a:p>
              <a:p>
                <a:r>
                  <a:rPr lang="ru-RU" sz="2000" dirty="0"/>
                  <a:t>4) 36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18 = 18 (</a:t>
                </a:r>
                <a:r>
                  <a:rPr lang="ru-RU" sz="2000" i="1" dirty="0"/>
                  <a:t>л</a:t>
                </a:r>
                <a:r>
                  <a:rPr lang="ru-RU" sz="2000" dirty="0"/>
                  <a:t>) — было в </a:t>
                </a:r>
                <a:r>
                  <a:rPr lang="en-US" sz="2000" dirty="0"/>
                  <a:t>II</a:t>
                </a:r>
                <a:r>
                  <a:rPr lang="ru-RU" sz="2000" dirty="0"/>
                  <a:t>-м бидоне </a:t>
                </a:r>
                <a:r>
                  <a:rPr lang="ru-RU" sz="2000" dirty="0" smtClean="0"/>
                  <a:t>первоначально.</a:t>
                </a:r>
                <a:br>
                  <a:rPr lang="ru-RU" sz="2000" dirty="0" smtClean="0"/>
                </a:br>
                <a:r>
                  <a:rPr lang="ru-RU" sz="2000" b="1" dirty="0" smtClean="0"/>
                  <a:t>Ответ</a:t>
                </a:r>
                <a:r>
                  <a:rPr lang="ru-RU" sz="2000" b="1" dirty="0"/>
                  <a:t>: </a:t>
                </a:r>
                <a:r>
                  <a:rPr lang="ru-RU" sz="2000" dirty="0"/>
                  <a:t>18 и 18 </a:t>
                </a:r>
                <a:r>
                  <a:rPr lang="ru-RU" sz="2000" i="1" dirty="0"/>
                  <a:t>л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18463"/>
              </a:xfrm>
              <a:prstGeom prst="rect">
                <a:avLst/>
              </a:prstGeom>
              <a:blipFill rotWithShape="0">
                <a:blip r:embed="rId2"/>
                <a:stretch>
                  <a:fillRect l="-737" t="-867" b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0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81015"/>
            <a:ext cx="3886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71750"/>
            <a:ext cx="3886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71750"/>
            <a:ext cx="38671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352" y="835960"/>
            <a:ext cx="792088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Учащиеся, обученные решению задач арифметическими способами, долго противятся решению знакомых задач «в алгебраических образах», так как не видят выигрыша в применении уравнений в простых ситуациях. Требуются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специальные усилия: а теперь реши эту задачу при помощи уравнения. </a:t>
            </a:r>
          </a:p>
          <a:p>
            <a:pPr lvl="0" indent="269875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sz="2000" dirty="0"/>
              <a:t>Надо не переучивать их решать задачи в «алгебраических образах», а показывать задачи, которые решаются проще или только при помощи уравнения. </a:t>
            </a:r>
            <a:endParaRPr lang="ru-RU" sz="2000" dirty="0" smtClean="0"/>
          </a:p>
          <a:p>
            <a:pPr lvl="0" indent="269875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Рассмотрим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такую задачу, сопоставим два способа её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решения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352" y="665512"/>
            <a:ext cx="79430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Вася </a:t>
            </a:r>
            <a:r>
              <a:rPr lang="ru-RU" sz="2000" dirty="0">
                <a:solidFill>
                  <a:srgbClr val="C00000"/>
                </a:solidFill>
              </a:rPr>
              <a:t>планирует добраться из пункта </a:t>
            </a:r>
            <a:r>
              <a:rPr lang="en-US" sz="2000" i="1" dirty="0">
                <a:solidFill>
                  <a:srgbClr val="C00000"/>
                </a:solidFill>
              </a:rPr>
              <a:t>A </a:t>
            </a:r>
            <a:r>
              <a:rPr lang="ru-RU" sz="2000" dirty="0">
                <a:solidFill>
                  <a:srgbClr val="C00000"/>
                </a:solidFill>
              </a:rPr>
              <a:t>в пункт </a:t>
            </a:r>
            <a:r>
              <a:rPr lang="en-US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. Если он поедет на велосипеде со скоростью 15 </a:t>
            </a:r>
            <a:r>
              <a:rPr lang="ru-RU" sz="2000" i="1" dirty="0">
                <a:solidFill>
                  <a:srgbClr val="C00000"/>
                </a:solidFill>
              </a:rPr>
              <a:t>км</a:t>
            </a:r>
            <a:r>
              <a:rPr lang="ru-RU" sz="2000" dirty="0">
                <a:solidFill>
                  <a:srgbClr val="C00000"/>
                </a:solidFill>
              </a:rPr>
              <a:t>/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, то доберётся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пункта </a:t>
            </a:r>
            <a:r>
              <a:rPr lang="en-US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 на 6 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 раньше, чем пешком. Если он поедет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автобусе со скоростью 60 </a:t>
            </a:r>
            <a:r>
              <a:rPr lang="ru-RU" sz="2000" i="1" dirty="0" smtClean="0">
                <a:solidFill>
                  <a:srgbClr val="C00000"/>
                </a:solidFill>
              </a:rPr>
              <a:t>км</a:t>
            </a:r>
            <a:r>
              <a:rPr lang="ru-RU" sz="2000" dirty="0" smtClean="0">
                <a:solidFill>
                  <a:srgbClr val="C00000"/>
                </a:solidFill>
              </a:rPr>
              <a:t>/</a:t>
            </a:r>
            <a:r>
              <a:rPr lang="ru-RU" sz="2000" i="1" dirty="0" smtClean="0">
                <a:solidFill>
                  <a:srgbClr val="C00000"/>
                </a:solidFill>
              </a:rPr>
              <a:t>ч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то доберётся до пункта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B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на 3 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 раньше, чем на велосипеде. Какова скорость Васи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при </a:t>
            </a:r>
            <a:r>
              <a:rPr lang="ru-RU" sz="2000" dirty="0">
                <a:solidFill>
                  <a:srgbClr val="C00000"/>
                </a:solidFill>
              </a:rPr>
              <a:t>движении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пешком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r>
              <a:rPr lang="ru-RU" sz="2000" b="1" dirty="0" smtClean="0"/>
              <a:t>    Решение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en-US" sz="2000" i="1" dirty="0"/>
              <a:t>I </a:t>
            </a:r>
            <a:r>
              <a:rPr lang="ru-RU" sz="2000" i="1" dirty="0"/>
              <a:t>способ.</a:t>
            </a:r>
            <a:endParaRPr lang="ru-RU" sz="2000" dirty="0"/>
          </a:p>
          <a:p>
            <a:r>
              <a:rPr lang="ru-RU" sz="2000" dirty="0" smtClean="0"/>
              <a:t>   1</a:t>
            </a:r>
            <a:r>
              <a:rPr lang="ru-RU" sz="2000" dirty="0"/>
              <a:t>) 60 : 15 = 4 (раза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  В 4 раза </a:t>
            </a:r>
            <a:r>
              <a:rPr lang="ru-RU" sz="2000" dirty="0"/>
              <a:t>скорость </a:t>
            </a:r>
            <a:r>
              <a:rPr lang="ru-RU" sz="2000" dirty="0" smtClean="0"/>
              <a:t>движения </a:t>
            </a:r>
            <a:r>
              <a:rPr lang="ru-RU" sz="2000" dirty="0"/>
              <a:t>на автобусе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больше</a:t>
            </a:r>
            <a:r>
              <a:rPr lang="ru-RU" sz="2000" dirty="0"/>
              <a:t>, чем </a:t>
            </a:r>
            <a:r>
              <a:rPr lang="ru-RU" sz="2000" dirty="0" smtClean="0"/>
              <a:t>скорость </a:t>
            </a:r>
            <a:r>
              <a:rPr lang="ru-RU" sz="2000" dirty="0"/>
              <a:t>движения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велосипеде</a:t>
            </a:r>
            <a:r>
              <a:rPr lang="ru-RU" sz="2000" dirty="0"/>
              <a:t>, в 4 раза</a:t>
            </a:r>
            <a:r>
              <a:rPr lang="ru-RU" sz="2000" dirty="0" smtClean="0"/>
              <a:t> время </a:t>
            </a:r>
            <a:r>
              <a:rPr lang="ru-RU" sz="2000" dirty="0"/>
              <a:t>движения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автобусе </a:t>
            </a:r>
            <a:r>
              <a:rPr lang="ru-RU" sz="2000" dirty="0"/>
              <a:t>меньше, чем </a:t>
            </a:r>
            <a:r>
              <a:rPr lang="ru-RU" sz="2000" dirty="0" smtClean="0"/>
              <a:t>время </a:t>
            </a:r>
            <a:r>
              <a:rPr lang="ru-RU" sz="2000" dirty="0"/>
              <a:t>движения на велосипеде,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так </a:t>
            </a:r>
            <a:r>
              <a:rPr lang="ru-RU" sz="2000" dirty="0"/>
              <a:t>как путь </a:t>
            </a:r>
            <a:r>
              <a:rPr lang="ru-RU" sz="2000" dirty="0" smtClean="0"/>
              <a:t>один </a:t>
            </a:r>
            <a:r>
              <a:rPr lang="ru-RU" sz="2000" dirty="0"/>
              <a:t>и тот же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9" y="2427734"/>
            <a:ext cx="353405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097400"/>
            <a:ext cx="784887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Пусть </a:t>
            </a:r>
            <a:r>
              <a:rPr lang="ru-RU" sz="2000" dirty="0"/>
              <a:t>время движения на автобусе составляет 1 часть, тогда время движения на велосипеде составляет 4 такие же части.</a:t>
            </a:r>
            <a:r>
              <a:rPr lang="ru-RU" sz="2000" dirty="0" smtClean="0"/>
              <a:t>  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2</a:t>
            </a:r>
            <a:r>
              <a:rPr lang="ru-RU" sz="2000" dirty="0"/>
              <a:t>) 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 = 3 (части) — приходится на 3 ч;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3</a:t>
            </a:r>
            <a:r>
              <a:rPr lang="ru-RU" sz="2000" dirty="0"/>
              <a:t>) 3 : 3 = 1 (</a:t>
            </a:r>
            <a:r>
              <a:rPr lang="ru-RU" sz="2000" i="1" dirty="0"/>
              <a:t>ч</a:t>
            </a:r>
            <a:r>
              <a:rPr lang="ru-RU" sz="2000" dirty="0"/>
              <a:t>) — приходится на 1 часть (время движения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 на автобусе); 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4</a:t>
            </a:r>
            <a:r>
              <a:rPr lang="ru-RU" sz="2000" dirty="0"/>
              <a:t>) 60 ∙ 1 = 60 (</a:t>
            </a:r>
            <a:r>
              <a:rPr lang="ru-RU" sz="2000" i="1" dirty="0"/>
              <a:t>км</a:t>
            </a:r>
            <a:r>
              <a:rPr lang="ru-RU" sz="2000" dirty="0"/>
              <a:t>) — расстояние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5</a:t>
            </a:r>
            <a:r>
              <a:rPr lang="ru-RU" sz="2000" dirty="0"/>
              <a:t>) 1 + 3 = 4 (</a:t>
            </a:r>
            <a:r>
              <a:rPr lang="ru-RU" sz="2000" i="1" dirty="0"/>
              <a:t>ч</a:t>
            </a:r>
            <a:r>
              <a:rPr lang="ru-RU" sz="2000" dirty="0"/>
              <a:t>) — время движения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 </a:t>
            </a:r>
            <a:r>
              <a:rPr lang="ru-RU" sz="2000" dirty="0"/>
              <a:t>на велосипеде;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6</a:t>
            </a:r>
            <a:r>
              <a:rPr lang="ru-RU" sz="2000" dirty="0"/>
              <a:t>) 4 + 6 = 10 (</a:t>
            </a:r>
            <a:r>
              <a:rPr lang="ru-RU" sz="2000" i="1" dirty="0"/>
              <a:t>ч</a:t>
            </a:r>
            <a:r>
              <a:rPr lang="ru-RU" sz="2000" dirty="0"/>
              <a:t>) — время движения Васи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 пешком;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7</a:t>
            </a:r>
            <a:r>
              <a:rPr lang="ru-RU" sz="2000" dirty="0"/>
              <a:t>) 60 : 10 = 6 (</a:t>
            </a:r>
            <a:r>
              <a:rPr lang="ru-RU" sz="2000" i="1" dirty="0"/>
              <a:t>км</a:t>
            </a:r>
            <a:r>
              <a:rPr lang="ru-RU" sz="2000" dirty="0"/>
              <a:t>/</a:t>
            </a:r>
            <a:r>
              <a:rPr lang="ru-RU" sz="2000" i="1" dirty="0"/>
              <a:t>ч</a:t>
            </a:r>
            <a:r>
              <a:rPr lang="ru-RU" sz="2000" dirty="0"/>
              <a:t>) — скорость Васи при движении пешком</a:t>
            </a:r>
            <a:r>
              <a:rPr lang="ru-RU" sz="2000" dirty="0" smtClean="0"/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202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051067"/>
            <a:ext cx="792088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   </a:t>
            </a:r>
            <a:r>
              <a:rPr lang="en-US" sz="2000" i="1" dirty="0" smtClean="0"/>
              <a:t>II </a:t>
            </a:r>
            <a:r>
              <a:rPr lang="ru-RU" sz="2000" i="1" dirty="0"/>
              <a:t>способ. </a:t>
            </a:r>
            <a:r>
              <a:rPr lang="ru-RU" sz="2000" dirty="0"/>
              <a:t>Пусть 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i="1" dirty="0"/>
              <a:t>ч</a:t>
            </a:r>
            <a:r>
              <a:rPr lang="ru-RU" sz="2000" dirty="0"/>
              <a:t> — время движения Васи при движении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ru-RU" sz="2000" dirty="0"/>
              <a:t>пешком. Тогда время движения Васи на велосипеде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i="1" dirty="0" smtClean="0"/>
              <a:t>x</a:t>
            </a:r>
            <a:r>
              <a:rPr lang="ru-RU" sz="2000" dirty="0" smtClean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</a:t>
            </a:r>
            <a:r>
              <a:rPr lang="ru-RU" sz="2000" i="1" dirty="0" smtClean="0"/>
              <a:t>ч</a:t>
            </a:r>
            <a:r>
              <a:rPr lang="ru-RU" sz="2000" dirty="0" smtClean="0"/>
              <a:t>, </a:t>
            </a:r>
            <a:r>
              <a:rPr lang="ru-RU" sz="2000" dirty="0"/>
              <a:t>а на автобусе 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9) </a:t>
            </a:r>
            <a:r>
              <a:rPr lang="ru-RU" sz="2000" i="1" dirty="0" smtClean="0"/>
              <a:t>ч</a:t>
            </a:r>
            <a:r>
              <a:rPr lang="ru-RU" sz="2000" dirty="0"/>
              <a:t>. Вычислим расстояние </a:t>
            </a:r>
            <a:r>
              <a:rPr lang="en-US" sz="2000" i="1" dirty="0"/>
              <a:t>AB</a:t>
            </a:r>
            <a:r>
              <a:rPr lang="ru-RU" sz="2000" dirty="0"/>
              <a:t> </a:t>
            </a:r>
            <a:r>
              <a:rPr lang="ru-RU" sz="2000" dirty="0" smtClean="0"/>
              <a:t>(в</a:t>
            </a:r>
            <a:r>
              <a:rPr lang="ru-RU" sz="2000" i="1" dirty="0" smtClean="0"/>
              <a:t> км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двумя </a:t>
            </a:r>
            <a:r>
              <a:rPr lang="ru-RU" sz="2000" dirty="0"/>
              <a:t>способами: 15(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</a:t>
            </a:r>
            <a:r>
              <a:rPr lang="ru-RU" sz="2000" dirty="0" smtClean="0"/>
              <a:t>и </a:t>
            </a:r>
            <a:r>
              <a:rPr lang="ru-RU" sz="2000" dirty="0"/>
              <a:t>60(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</a:t>
            </a:r>
            <a:r>
              <a:rPr lang="ru-RU" sz="2000" dirty="0" smtClean="0"/>
              <a:t>). </a:t>
            </a:r>
            <a:r>
              <a:rPr lang="ru-RU" sz="2000" dirty="0"/>
              <a:t>Составим уравнение и решим его:</a:t>
            </a:r>
          </a:p>
          <a:p>
            <a:r>
              <a:rPr lang="ru-RU" sz="2000" dirty="0" smtClean="0"/>
              <a:t>                  15(</a:t>
            </a:r>
            <a:r>
              <a:rPr lang="ru-RU" sz="2000" i="1" dirty="0" smtClean="0"/>
              <a:t>x</a:t>
            </a:r>
            <a:r>
              <a:rPr lang="ru-RU" sz="2000" dirty="0" smtClean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= 60(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9),</a:t>
            </a:r>
          </a:p>
          <a:p>
            <a:r>
              <a:rPr lang="ru-RU" sz="2000" i="1" dirty="0" smtClean="0"/>
              <a:t>                              x</a:t>
            </a:r>
            <a:r>
              <a:rPr lang="ru-RU" sz="2000" dirty="0" smtClean="0"/>
              <a:t> </a:t>
            </a:r>
            <a:r>
              <a:rPr lang="ru-RU" sz="2000" dirty="0"/>
              <a:t>= 10.</a:t>
            </a:r>
          </a:p>
          <a:p>
            <a:r>
              <a:rPr lang="ru-RU" sz="2000" dirty="0" smtClean="0"/>
              <a:t>   Автобус </a:t>
            </a:r>
            <a:r>
              <a:rPr lang="ru-RU" sz="2000" dirty="0"/>
              <a:t>проезжает расстояние </a:t>
            </a:r>
            <a:r>
              <a:rPr lang="en-US" sz="2000" i="1" dirty="0"/>
              <a:t>AB</a:t>
            </a:r>
            <a:r>
              <a:rPr lang="ru-RU" sz="2000" dirty="0"/>
              <a:t> за 10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 = 1 (ч), это расстояние равно 60 ∙ 1 = 60 (км), следовательно, скорость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Васи </a:t>
            </a:r>
            <a:r>
              <a:rPr lang="ru-RU" sz="2000" dirty="0"/>
              <a:t>при движении пешком равна 60 : 10 = 6 (км/ч).</a:t>
            </a:r>
          </a:p>
          <a:p>
            <a:r>
              <a:rPr lang="ru-RU" sz="2000" b="1" dirty="0" smtClean="0"/>
              <a:t>   Ответ</a:t>
            </a:r>
            <a:r>
              <a:rPr lang="ru-RU" sz="2000" b="1" dirty="0"/>
              <a:t>.</a:t>
            </a:r>
            <a:r>
              <a:rPr lang="ru-RU" sz="2000" dirty="0"/>
              <a:t> 6 км/ч. </a:t>
            </a:r>
            <a:endParaRPr lang="ru-RU" sz="2000" dirty="0" smtClean="0"/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Что же произошло, когда задачи стали решать с помощью уравнения? Разные задачи стали решать одним и тем же способом. Учитывая, что решение уравнений хорошо осваивали не все учащиеся, мышление к применению абстракций ещё не было подготовлено, учащиеся стали испытывать колоссальные затруднения в решении задач, которые при прежней методике решали лучше.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Однажды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коллега рассказала, как её попросил </a:t>
            </a:r>
            <a:r>
              <a:rPr lang="ru-RU" sz="2000" dirty="0" smtClean="0">
                <a:solidFill>
                  <a:schemeClr val="tx1"/>
                </a:solidFill>
              </a:rPr>
              <a:t>ученик: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нас, пожалуйста, решать задачи «На пусть».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</a:rPr>
              <a:t>По-моему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гениально выразил свою проблему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решения разных задач начинаются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одинаково: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дальше, он не знает 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задачах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действовать по-разному.</a:t>
            </a: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897179"/>
            <a:ext cx="79928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      </a:t>
            </a:r>
            <a:r>
              <a:rPr lang="ru-RU" sz="2000" dirty="0" smtClean="0"/>
              <a:t>Рассмотрим </a:t>
            </a:r>
            <a:r>
              <a:rPr lang="ru-RU" sz="2000" dirty="0"/>
              <a:t>старинное решение задачи из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Арифметики» С.Я. </a:t>
            </a:r>
            <a:r>
              <a:rPr lang="ru-RU" sz="2000" dirty="0" err="1"/>
              <a:t>Румовского</a:t>
            </a:r>
            <a:r>
              <a:rPr lang="ru-RU" sz="2000" dirty="0"/>
              <a:t> (1760 г.) на так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называемое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фальшивое правило</a:t>
            </a:r>
            <a:r>
              <a:rPr lang="ru-RU" sz="2000" dirty="0"/>
              <a:t>, </a:t>
            </a:r>
            <a:r>
              <a:rPr lang="ru-RU" sz="2000" dirty="0" smtClean="0"/>
              <a:t>т. е. </a:t>
            </a:r>
            <a:r>
              <a:rPr lang="ru-RU" sz="2000" dirty="0"/>
              <a:t>есть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ложное </a:t>
            </a:r>
            <a:r>
              <a:rPr lang="ru-RU" sz="2000" dirty="0"/>
              <a:t>предположение.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Летела </a:t>
            </a:r>
            <a:r>
              <a:rPr lang="ru-RU" sz="2000" dirty="0">
                <a:solidFill>
                  <a:srgbClr val="C00000"/>
                </a:solidFill>
              </a:rPr>
              <a:t>стая гусей, а навстречу им летит один гусь и говорит: «Здравствуйте, сто гусей!» А те ему отвечают:  «Нас не сто гусей, а если бы нас было ещё столько, сколько есть, да </a:t>
            </a:r>
            <a:r>
              <a:rPr lang="ru-RU" sz="2000" dirty="0" err="1">
                <a:solidFill>
                  <a:srgbClr val="C00000"/>
                </a:solidFill>
              </a:rPr>
              <a:t>полстолько</a:t>
            </a:r>
            <a:r>
              <a:rPr lang="ru-RU" sz="2000" dirty="0">
                <a:solidFill>
                  <a:srgbClr val="C00000"/>
                </a:solidFill>
              </a:rPr>
              <a:t>, да четверть столько, да ещё ты один гусь с нами, тогда нас было бы ровно 100 гусей». Сколько гусей в стае?</a:t>
            </a:r>
          </a:p>
          <a:p>
            <a:r>
              <a:rPr lang="ru-RU" sz="2000" b="1" dirty="0" smtClean="0"/>
              <a:t>   Решение</a:t>
            </a:r>
            <a:r>
              <a:rPr lang="ru-RU" sz="2000" b="1" i="1" dirty="0"/>
              <a:t>.</a:t>
            </a:r>
            <a:r>
              <a:rPr lang="ru-RU" sz="2000" b="1" dirty="0"/>
              <a:t> </a:t>
            </a:r>
            <a:r>
              <a:rPr lang="ru-RU" sz="2000" dirty="0"/>
              <a:t>Положим, что гусей было 20. Тогда столько, ещё столько, да полстолька, да четверть столько, да ещё один гусь это 20 + 20 + 10 + 5 + 1 = 56. До 100 недостает 44</a:t>
            </a:r>
            <a:r>
              <a:rPr lang="ru-RU" sz="2000" dirty="0" smtClean="0"/>
              <a:t>.</a:t>
            </a:r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4" y="-20538"/>
            <a:ext cx="302433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37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19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743293"/>
            <a:ext cx="82089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   Положим </a:t>
            </a:r>
            <a:r>
              <a:rPr lang="ru-RU" sz="2000" dirty="0"/>
              <a:t>теперь, что гусей было 24. Тогда столько, ещё столько, да полстолька, да четверть </a:t>
            </a:r>
            <a:r>
              <a:rPr lang="ru-RU" sz="2000" dirty="0" smtClean="0"/>
              <a:t>столько, </a:t>
            </a:r>
            <a:r>
              <a:rPr lang="ru-RU" sz="2000" dirty="0"/>
              <a:t>да ещё один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гусь </a:t>
            </a:r>
            <a:r>
              <a:rPr lang="ru-RU" sz="2000" dirty="0"/>
              <a:t>это 24 + 24 + 12 + 6 + 1 = 67. До 100 недостает 33.</a:t>
            </a:r>
          </a:p>
          <a:p>
            <a:r>
              <a:rPr lang="ru-RU" sz="2000" dirty="0" smtClean="0"/>
              <a:t>   Первое предположение 20 даёт недостаток 44, второе предположение 24 даёт недостаток 33. Перемножим числа </a:t>
            </a:r>
            <a:br>
              <a:rPr lang="ru-RU" sz="2000" dirty="0" smtClean="0"/>
            </a:br>
            <a:r>
              <a:rPr lang="ru-RU" sz="2000" dirty="0" smtClean="0"/>
              <a:t>крест-накрест: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indent="2698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из большего произведения вычтем меньшее: 44 ∙ 24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20 ∙ 33 = 396 и этот результат разделим на разность между недостатками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33 = </a:t>
            </a:r>
            <a:r>
              <a:rPr lang="ru-RU" sz="2000" dirty="0" smtClean="0"/>
              <a:t>11.</a:t>
            </a:r>
            <a:endParaRPr lang="ru-RU" sz="2000" dirty="0"/>
          </a:p>
          <a:p>
            <a:r>
              <a:rPr lang="ru-RU" sz="2000" dirty="0" smtClean="0"/>
              <a:t>   Получалось </a:t>
            </a:r>
            <a:r>
              <a:rPr lang="ru-RU" sz="2000" dirty="0"/>
              <a:t>396 : 11 = 36 гусей. </a:t>
            </a:r>
            <a:endParaRPr lang="ru-RU" sz="2000" dirty="0" smtClean="0"/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8" y="2492141"/>
            <a:ext cx="1152128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19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79512" y="683407"/>
                <a:ext cx="8208912" cy="4520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2000" dirty="0" smtClean="0"/>
                  <a:t>   Правильность </a:t>
                </a:r>
                <a:r>
                  <a:rPr lang="ru-RU" sz="2000" dirty="0"/>
                  <a:t>ответа можно обосновать так.</a:t>
                </a:r>
              </a:p>
              <a:p>
                <a:r>
                  <a:rPr lang="ru-RU" sz="2000" dirty="0"/>
                  <a:t>Обозначим сумму 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буквой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.</a:t>
                </a:r>
                <a:r>
                  <a:rPr lang="ru-RU" sz="2000" dirty="0"/>
                  <a:t> По условию </a:t>
                </a:r>
                <a:r>
                  <a:rPr lang="ru-RU" sz="2000" dirty="0" smtClean="0"/>
                  <a:t>задачи</a:t>
                </a:r>
              </a:p>
              <a:p>
                <a:r>
                  <a:rPr lang="ru-RU" sz="2000" dirty="0" smtClean="0"/>
                  <a:t>                 20 </a:t>
                </a:r>
                <a:r>
                  <a:rPr lang="ru-RU" sz="2000" dirty="0"/>
                  <a:t>+ 20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∙ 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∙ 20  + 1 = 100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44,</a:t>
                </a:r>
              </a:p>
              <a:p>
                <a:r>
                  <a:rPr lang="ru-RU" sz="2000" dirty="0"/>
                  <a:t>или</a:t>
                </a:r>
              </a:p>
              <a:p>
                <a:r>
                  <a:rPr lang="ru-RU" sz="2000" dirty="0" smtClean="0"/>
                  <a:t>                      20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 – 44.		</a:t>
                </a:r>
                <a:r>
                  <a:rPr lang="ru-RU" sz="2000" dirty="0" smtClean="0"/>
                  <a:t>	</a:t>
                </a:r>
                <a:r>
                  <a:rPr lang="ru-RU" sz="2000" dirty="0"/>
                  <a:t>	(1)</a:t>
                </a:r>
              </a:p>
              <a:p>
                <a:r>
                  <a:rPr lang="ru-RU" sz="2000" dirty="0" smtClean="0"/>
                  <a:t>   Аналогично </a:t>
                </a:r>
                <a:r>
                  <a:rPr lang="ru-RU" sz="2000" dirty="0"/>
                  <a:t>получим:</a:t>
                </a:r>
              </a:p>
              <a:p>
                <a:r>
                  <a:rPr lang="ru-RU" sz="2000" dirty="0" smtClean="0"/>
                  <a:t>                     24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 – 33.				(2)</a:t>
                </a:r>
              </a:p>
              <a:p>
                <a:r>
                  <a:rPr lang="ru-RU" sz="2000" dirty="0" smtClean="0"/>
                  <a:t>   А </a:t>
                </a:r>
                <a:r>
                  <a:rPr lang="ru-RU" sz="2000" dirty="0"/>
                  <a:t>нам нужно найти такое число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(число гусей в стае), чтобы равенство</a:t>
                </a:r>
              </a:p>
              <a:p>
                <a:r>
                  <a:rPr lang="ru-RU" sz="2000" i="1" dirty="0" smtClean="0"/>
                  <a:t>                    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					(3)</a:t>
                </a:r>
              </a:p>
              <a:p>
                <a:r>
                  <a:rPr lang="ru-RU" sz="2000" dirty="0"/>
                  <a:t>было верно, т. е. надо найти корень линейного уравнения (3) с неизвестным </a:t>
                </a:r>
                <a:r>
                  <a:rPr lang="en-US" sz="2000" i="1" dirty="0"/>
                  <a:t>x</a:t>
                </a:r>
                <a:r>
                  <a:rPr lang="ru-RU" sz="2000" dirty="0" smtClean="0"/>
                  <a:t>.</a:t>
                </a:r>
              </a:p>
              <a:p>
                <a:endPara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83407"/>
                <a:ext cx="8208912" cy="4520981"/>
              </a:xfrm>
              <a:prstGeom prst="rect">
                <a:avLst/>
              </a:prstGeom>
              <a:blipFill rotWithShape="0">
                <a:blip r:embed="rId2"/>
                <a:stretch>
                  <a:fillRect l="-742" t="-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0" y="1272536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59319" y="720910"/>
                <a:ext cx="8208912" cy="4834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2000" dirty="0" smtClean="0"/>
                  <a:t>   Умножим </a:t>
                </a:r>
                <a:r>
                  <a:rPr lang="ru-RU" sz="2000" dirty="0"/>
                  <a:t>равенство (1) на 33, а равенство (2) на 44 и из </a:t>
                </a:r>
                <a:r>
                  <a:rPr lang="ru-RU" sz="2000" dirty="0" smtClean="0"/>
                  <a:t>второго </a:t>
                </a:r>
                <a:r>
                  <a:rPr lang="ru-RU" sz="2000" dirty="0"/>
                  <a:t>результата вычтем первый, получим верное числовое равенство:</a:t>
                </a:r>
              </a:p>
              <a:p>
                <a:r>
                  <a:rPr lang="ru-RU" sz="2000" dirty="0"/>
                  <a:t>	</a:t>
                </a:r>
                <a:r>
                  <a:rPr lang="ru-RU" sz="2000" dirty="0" smtClean="0"/>
                  <a:t>(</a:t>
                </a:r>
                <a:r>
                  <a:rPr lang="ru-RU" sz="2000" dirty="0"/>
                  <a:t>24 ∙ 44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20 ∙ 33) 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+ (44 – 33) = 100 ∙ (44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33). </a:t>
                </a:r>
              </a:p>
              <a:p>
                <a:r>
                  <a:rPr lang="ru-RU" sz="2000" dirty="0" smtClean="0"/>
                  <a:t>   Разделив </a:t>
                </a:r>
                <a:r>
                  <a:rPr lang="ru-RU" sz="2000" dirty="0"/>
                  <a:t>это равенство на разность (44 – 33), получим новое верное числовое равенство:</a:t>
                </a:r>
              </a:p>
              <a:p>
                <a:r>
                  <a:rPr lang="ru-RU" sz="20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24 ∙ 44 – 20 ∙ 33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</a:rPr>
                          <m:t>44 – 33</m:t>
                        </m:r>
                      </m:den>
                    </m:f>
                  </m:oMath>
                </a14:m>
                <a:r>
                  <a:rPr lang="ru-RU" sz="2000" dirty="0"/>
                  <a:t> 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+ 1 = 100,	</a:t>
                </a:r>
              </a:p>
              <a:p>
                <a:r>
                  <a:rPr lang="ru-RU" sz="2000" dirty="0"/>
                  <a:t>которое означает, что искомое число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равно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24 ∙ 44 – 20 ∙ 33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</a:rPr>
                          <m:t>44 – 33</m:t>
                        </m:r>
                      </m:den>
                    </m:f>
                  </m:oMath>
                </a14:m>
                <a:r>
                  <a:rPr lang="ru-RU" sz="2000" dirty="0"/>
                  <a:t>, что соответствует приведённому выше старинному решению.</a:t>
                </a:r>
              </a:p>
              <a:p>
                <a:r>
                  <a:rPr lang="ru-RU" sz="2000" dirty="0" smtClean="0"/>
                  <a:t>   Разумеется</a:t>
                </a:r>
                <a:r>
                  <a:rPr lang="ru-RU" sz="2000" dirty="0"/>
                  <a:t>, с помощью линейного уравнения эта задача решается </a:t>
                </a:r>
                <a:r>
                  <a:rPr lang="ru-RU" sz="2000" dirty="0" smtClean="0"/>
                  <a:t>проще, но </a:t>
                </a:r>
                <a:r>
                  <a:rPr lang="ru-RU" sz="2000" dirty="0"/>
                  <a:t>не </a:t>
                </a:r>
                <a:r>
                  <a:rPr lang="ru-RU" sz="2000" dirty="0" smtClean="0"/>
                  <a:t>надо внушать учащимся, </a:t>
                </a:r>
                <a:r>
                  <a:rPr lang="ru-RU" sz="2000" dirty="0"/>
                  <a:t>что с помощью уравнения проще решить любую задачу</a:t>
                </a:r>
                <a:r>
                  <a:rPr lang="ru-RU" sz="2000" dirty="0" smtClean="0"/>
                  <a:t>. Пусть сами выбирают подходящий способ решения.</a:t>
                </a:r>
              </a:p>
              <a:p>
                <a:endParaRPr lang="ru-RU" sz="2000" dirty="0" smtClean="0"/>
              </a:p>
              <a:p>
                <a:endPara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19" y="720910"/>
                <a:ext cx="8208912" cy="4834016"/>
              </a:xfrm>
              <a:prstGeom prst="rect">
                <a:avLst/>
              </a:prstGeom>
              <a:blipFill rotWithShape="0">
                <a:blip r:embed="rId2"/>
                <a:stretch>
                  <a:fillRect l="-742" t="-252" r="-4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517343"/>
            <a:ext cx="88381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   ОГЭ</a:t>
            </a:r>
            <a:r>
              <a:rPr lang="ru-RU" sz="2000" i="1" dirty="0">
                <a:solidFill>
                  <a:srgbClr val="C00000"/>
                </a:solidFill>
              </a:rPr>
              <a:t>, 2016.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Два бегуна стартовали в одном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направлении из одного </a:t>
            </a:r>
            <a:r>
              <a:rPr lang="ru-RU" sz="2000" dirty="0">
                <a:solidFill>
                  <a:srgbClr val="C00000"/>
                </a:solidFill>
              </a:rPr>
              <a:t>и того же места круговой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трассы </a:t>
            </a:r>
            <a:r>
              <a:rPr lang="ru-RU" sz="2000" dirty="0">
                <a:solidFill>
                  <a:srgbClr val="C00000"/>
                </a:solidFill>
              </a:rPr>
              <a:t>в беге на </a:t>
            </a:r>
            <a:r>
              <a:rPr lang="ru-RU" sz="2000" dirty="0" smtClean="0">
                <a:solidFill>
                  <a:srgbClr val="C00000"/>
                </a:solidFill>
              </a:rPr>
              <a:t>несколько кругов</a:t>
            </a:r>
            <a:r>
              <a:rPr lang="ru-RU" sz="2000" dirty="0">
                <a:solidFill>
                  <a:srgbClr val="C00000"/>
                </a:solidFill>
              </a:rPr>
              <a:t>. Спустя один час,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когда </a:t>
            </a:r>
            <a:r>
              <a:rPr lang="ru-RU" sz="2000" dirty="0">
                <a:solidFill>
                  <a:srgbClr val="C00000"/>
                </a:solidFill>
              </a:rPr>
              <a:t>одному из них </a:t>
            </a:r>
            <a:r>
              <a:rPr lang="ru-RU" sz="2000" dirty="0" smtClean="0">
                <a:solidFill>
                  <a:srgbClr val="C00000"/>
                </a:solidFill>
              </a:rPr>
              <a:t>оставалось </a:t>
            </a:r>
            <a:r>
              <a:rPr lang="ru-RU" sz="2000" dirty="0">
                <a:solidFill>
                  <a:srgbClr val="C00000"/>
                </a:solidFill>
              </a:rPr>
              <a:t>4 км </a:t>
            </a: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окончания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первого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круга, ему сообщили, </a:t>
            </a:r>
            <a:r>
              <a:rPr lang="ru-RU" sz="2000" dirty="0" smtClean="0">
                <a:solidFill>
                  <a:srgbClr val="C00000"/>
                </a:solidFill>
              </a:rPr>
              <a:t>что </a:t>
            </a:r>
            <a:r>
              <a:rPr lang="ru-RU" sz="2000" dirty="0">
                <a:solidFill>
                  <a:srgbClr val="C00000"/>
                </a:solidFill>
              </a:rPr>
              <a:t>второй бегун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прошёл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первый</a:t>
            </a:r>
            <a:r>
              <a:rPr lang="ru-RU" sz="2000" dirty="0">
                <a:solidFill>
                  <a:srgbClr val="C00000"/>
                </a:solidFill>
              </a:rPr>
              <a:t> круг 20 минут назад. </a:t>
            </a:r>
            <a:r>
              <a:rPr lang="ru-RU" sz="2000" dirty="0" smtClean="0">
                <a:solidFill>
                  <a:srgbClr val="C00000"/>
                </a:solidFill>
              </a:rPr>
              <a:t>Найдите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скорость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первого бегуна</a:t>
            </a:r>
            <a:r>
              <a:rPr lang="ru-RU" sz="2000" dirty="0">
                <a:solidFill>
                  <a:srgbClr val="C00000"/>
                </a:solidFill>
              </a:rPr>
              <a:t>, если известно, что она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11 км/ч </a:t>
            </a:r>
            <a:r>
              <a:rPr lang="ru-RU" sz="2000" dirty="0" smtClean="0">
                <a:solidFill>
                  <a:srgbClr val="C00000"/>
                </a:solidFill>
              </a:rPr>
              <a:t>меньше </a:t>
            </a:r>
            <a:r>
              <a:rPr lang="ru-RU" sz="2000" dirty="0">
                <a:solidFill>
                  <a:srgbClr val="C00000"/>
                </a:solidFill>
              </a:rPr>
              <a:t>скорости второго.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dirty="0"/>
              <a:t>По действиям решение можно записать так.</a:t>
            </a:r>
          </a:p>
          <a:p>
            <a:r>
              <a:rPr lang="ru-RU" sz="2000" dirty="0"/>
              <a:t>1) 11∙1 = 11 (км) — на 11 км второй бегун удалился от первого за 1 ч.</a:t>
            </a:r>
          </a:p>
          <a:p>
            <a:r>
              <a:rPr lang="ru-RU" sz="2000" dirty="0"/>
              <a:t>2) 11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4 </a:t>
            </a:r>
            <a:r>
              <a:rPr lang="ru-RU" sz="2000" dirty="0"/>
              <a:t>= 7 (км) — пробежал второй бегун за 20 мин (1/3 часа);</a:t>
            </a:r>
          </a:p>
          <a:p>
            <a:r>
              <a:rPr lang="ru-RU" sz="2000" dirty="0"/>
              <a:t>3) 7 : 1/3 = 21 (км/ч) — скорость первого бегуна;</a:t>
            </a:r>
          </a:p>
          <a:p>
            <a:r>
              <a:rPr lang="ru-RU" sz="2000" dirty="0"/>
              <a:t>4) 21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11 </a:t>
            </a:r>
            <a:r>
              <a:rPr lang="ru-RU" sz="2000" dirty="0"/>
              <a:t>= 10 (км/ч) — скорость второго бегуна</a:t>
            </a:r>
            <a:r>
              <a:rPr lang="ru-RU" sz="2000" dirty="0" smtClean="0"/>
              <a:t>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22" y="1059582"/>
            <a:ext cx="2221181" cy="23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517343"/>
            <a:ext cx="88381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   ОГЭ, 2016.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Два бегуна стартовали в одном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направлении из одного и того же места круговой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трассы в беге на несколько кругов. Спустя один час,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когда одному из них оставалось 4 км до окончания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первого</a:t>
            </a:r>
            <a:r>
              <a:rPr lang="ru-RU" sz="2000" dirty="0" smtClean="0">
                <a:solidFill>
                  <a:srgbClr val="C00000"/>
                </a:solidFill>
              </a:rPr>
              <a:t> круга, ему сообщили, что второй бегун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прошёл первый круг 20 минут назад. Найдите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скорость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первого бегуна, если известно, что она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11 км/ч меньше скорости второго.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dirty="0" smtClean="0"/>
              <a:t>По действиям решение можно записать так.</a:t>
            </a:r>
          </a:p>
          <a:p>
            <a:r>
              <a:rPr lang="ru-RU" sz="2000" dirty="0" smtClean="0"/>
              <a:t>1) 11∙1 = 11 (км) — на 11 км второй бегун удалился от первого за 1 ч.</a:t>
            </a:r>
          </a:p>
          <a:p>
            <a:r>
              <a:rPr lang="ru-RU" sz="2000" dirty="0" smtClean="0"/>
              <a:t>2) 11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4 = 7 (км) — пробежал второй бегун за 20 мин (1/3 часа);</a:t>
            </a:r>
          </a:p>
          <a:p>
            <a:r>
              <a:rPr lang="ru-RU" sz="2000" dirty="0" smtClean="0"/>
              <a:t>3) 7 : 1/3 = 21 (км/ч) — скорость первого бегуна;</a:t>
            </a:r>
          </a:p>
          <a:p>
            <a:r>
              <a:rPr lang="ru-RU" sz="2000" dirty="0" smtClean="0"/>
              <a:t>4) 21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11 = 10 (км/ч) — скорость второго бегуна.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22" y="1059582"/>
            <a:ext cx="2221181" cy="23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745736"/>
            <a:ext cx="802838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двух городов одновременно навстречу друг другу отправились два велосипедиста. Проехав некоторую часть пути, первый велосипедист сделал остановку на 36 минут, а затем продолжил движение до встречи со вторым велосипедистом. Расстояние между городами составляет 82 км, скорость первого велосипедиста равна 28 км/ч, скорость второго — 10 км/ч. Определите расстояние от города, из которого выехал второй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велосипедист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места </a:t>
            </a:r>
            <a:r>
              <a:rPr lang="ru-RU" sz="2000" dirty="0" smtClean="0">
                <a:solidFill>
                  <a:srgbClr val="C00000"/>
                </a:solidFill>
              </a:rPr>
              <a:t>встречи.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40461"/>
              </p:ext>
            </p:extLst>
          </p:nvPr>
        </p:nvGraphicFramePr>
        <p:xfrm>
          <a:off x="5652120" y="2962473"/>
          <a:ext cx="3499338" cy="221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Точечный рисунок" r:id="rId4" imgW="2345933" imgH="1486164" progId="Paint.Picture">
                  <p:embed/>
                </p:oleObj>
              </mc:Choice>
              <mc:Fallback>
                <p:oleObj name="Точечный рисунок" r:id="rId4" imgW="2345933" imgH="148616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962473"/>
                        <a:ext cx="3499338" cy="2216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6" y="3501828"/>
            <a:ext cx="4895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767413"/>
            <a:ext cx="8838109" cy="37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/>
              <a:t> Решение. </a:t>
            </a:r>
            <a:r>
              <a:rPr lang="ru-RU" sz="2000" dirty="0"/>
              <a:t>Ответ задачи не зависит от того, </a:t>
            </a:r>
            <a:br>
              <a:rPr lang="ru-RU" sz="2000" dirty="0"/>
            </a:br>
            <a:r>
              <a:rPr lang="ru-RU" sz="2000" dirty="0"/>
              <a:t>в какой момент остановился на 0,6 ч (36 мин) </a:t>
            </a:r>
            <a:br>
              <a:rPr lang="ru-RU" sz="2000" dirty="0"/>
            </a:br>
            <a:r>
              <a:rPr lang="ru-RU" sz="2000" dirty="0"/>
              <a:t>первый велосипедист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(это надо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 доказать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Будем считать, что он выехал позже на 0,6 ч</a:t>
            </a:r>
            <a:r>
              <a:rPr lang="ru-RU" sz="2000" dirty="0" smtClean="0"/>
              <a:t>.</a:t>
            </a:r>
          </a:p>
          <a:p>
            <a:pPr lvl="0">
              <a:spcBef>
                <a:spcPts val="600"/>
              </a:spcBef>
            </a:pPr>
            <a:r>
              <a:rPr lang="ru-RU" sz="2000" dirty="0" smtClean="0"/>
              <a:t>1) 10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en-US" sz="2000" dirty="0"/>
              <a:t> </a:t>
            </a:r>
            <a:r>
              <a:rPr lang="ru-RU" sz="2000" dirty="0"/>
              <a:t>0,6 = 6 (км) — проехал </a:t>
            </a:r>
            <a:r>
              <a:rPr lang="en-US" sz="2000" i="1" dirty="0" smtClean="0"/>
              <a:t>II</a:t>
            </a:r>
            <a:r>
              <a:rPr lang="en-US" sz="2000" dirty="0" smtClean="0"/>
              <a:t>-</a:t>
            </a:r>
            <a:r>
              <a:rPr lang="ru-RU" sz="2000" dirty="0" smtClean="0"/>
              <a:t>й </a:t>
            </a:r>
            <a:r>
              <a:rPr lang="ru-RU" sz="2000" dirty="0"/>
              <a:t>велосипедист до выезда </a:t>
            </a:r>
            <a:r>
              <a:rPr lang="en-US" sz="2000" i="1" dirty="0" smtClean="0"/>
              <a:t>I-</a:t>
            </a:r>
            <a:r>
              <a:rPr lang="ru-RU" sz="2000" dirty="0" smtClean="0"/>
              <a:t>го</a:t>
            </a:r>
            <a:r>
              <a:rPr lang="ru-RU" sz="2000" dirty="0"/>
              <a:t>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2) 82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 = </a:t>
            </a:r>
            <a:r>
              <a:rPr lang="ru-RU" sz="2000" dirty="0" smtClean="0"/>
              <a:t>76 </a:t>
            </a:r>
            <a:r>
              <a:rPr lang="ru-RU" sz="2000" dirty="0"/>
              <a:t>(км) — осталось проехать велосипедистам до встречи;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3) 28 </a:t>
            </a:r>
            <a:r>
              <a:rPr lang="ru-RU" sz="2000" dirty="0"/>
              <a:t>+ 10 = </a:t>
            </a:r>
            <a:r>
              <a:rPr lang="ru-RU" sz="2000" dirty="0" smtClean="0"/>
              <a:t>38 </a:t>
            </a:r>
            <a:r>
              <a:rPr lang="ru-RU" sz="2000" dirty="0"/>
              <a:t>(км/ч) — скорость сближения двух велосипедистов;  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4) 76 : 38 = 2 </a:t>
            </a:r>
            <a:r>
              <a:rPr lang="ru-RU" sz="2000" dirty="0"/>
              <a:t>(ч) — время движения </a:t>
            </a:r>
            <a:r>
              <a:rPr lang="en-US" sz="2000" i="1" dirty="0" smtClean="0"/>
              <a:t>II</a:t>
            </a:r>
            <a:r>
              <a:rPr lang="en-US" sz="2000" dirty="0" smtClean="0"/>
              <a:t>-</a:t>
            </a:r>
            <a:r>
              <a:rPr lang="ru-RU" sz="2000" dirty="0" smtClean="0"/>
              <a:t>го</a:t>
            </a:r>
            <a:r>
              <a:rPr lang="en-US" sz="2000" dirty="0" smtClean="0"/>
              <a:t> </a:t>
            </a:r>
            <a:r>
              <a:rPr lang="ru-RU" sz="2000" dirty="0" smtClean="0"/>
              <a:t>велосипедистов </a:t>
            </a:r>
            <a:r>
              <a:rPr lang="ru-RU" sz="2000" dirty="0"/>
              <a:t>после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выезда </a:t>
            </a:r>
            <a:r>
              <a:rPr lang="en-US" sz="2000" i="1" dirty="0"/>
              <a:t>I</a:t>
            </a:r>
            <a:r>
              <a:rPr lang="en-US" sz="2000" dirty="0"/>
              <a:t>-</a:t>
            </a:r>
            <a:r>
              <a:rPr lang="ru-RU" sz="2000" dirty="0"/>
              <a:t>го</a:t>
            </a:r>
            <a:r>
              <a:rPr lang="ru-RU" sz="2000" dirty="0" smtClean="0"/>
              <a:t> </a:t>
            </a:r>
            <a:r>
              <a:rPr lang="ru-RU" sz="2000" dirty="0"/>
              <a:t>велосипедиста;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5) 10 </a:t>
            </a:r>
            <a:r>
              <a:rPr lang="en-US" sz="2000" dirty="0" smtClean="0">
                <a:sym typeface="Symbol" panose="05050102010706020507" pitchFamily="18" charset="2"/>
              </a:rPr>
              <a:t></a:t>
            </a:r>
            <a:r>
              <a:rPr lang="ru-RU" sz="2000" dirty="0" smtClean="0">
                <a:sym typeface="Symbol" panose="05050102010706020507" pitchFamily="18" charset="2"/>
              </a:rPr>
              <a:t> 2 = 20 (км)</a:t>
            </a:r>
            <a:r>
              <a:rPr lang="ru-RU" sz="2000" dirty="0" smtClean="0"/>
              <a:t> </a:t>
            </a:r>
            <a:r>
              <a:rPr lang="ru-RU" sz="2000" dirty="0"/>
              <a:t>— расстояние от второго города до места встречи.</a:t>
            </a:r>
          </a:p>
          <a:p>
            <a:pPr>
              <a:spcBef>
                <a:spcPts val="300"/>
              </a:spcBef>
            </a:pPr>
            <a:r>
              <a:rPr lang="ru-RU" sz="2000" b="1" dirty="0" smtClean="0"/>
              <a:t>   Ответ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smtClean="0"/>
              <a:t>20 </a:t>
            </a:r>
            <a:r>
              <a:rPr lang="ru-RU" sz="2000" dirty="0"/>
              <a:t>км/ч.</a:t>
            </a:r>
          </a:p>
        </p:txBody>
      </p:sp>
    </p:spTree>
    <p:extLst>
      <p:ext uri="{BB962C8B-B14F-4D97-AF65-F5344CB8AC3E}">
        <p14:creationId xmlns:p14="http://schemas.microsoft.com/office/powerpoint/2010/main" val="27217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1138" y="699542"/>
            <a:ext cx="797327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ЕГЭ-2016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>
                <a:solidFill>
                  <a:srgbClr val="C00000"/>
                </a:solidFill>
              </a:rPr>
              <a:t>На кольцевой дороге расположены четыре бензоколонки: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en-US" sz="2000" i="1" dirty="0">
                <a:solidFill>
                  <a:srgbClr val="C00000"/>
                </a:solidFill>
              </a:rPr>
              <a:t>D</a:t>
            </a:r>
            <a:r>
              <a:rPr lang="ru-RU" sz="2000" dirty="0">
                <a:solidFill>
                  <a:srgbClr val="C00000"/>
                </a:solidFill>
              </a:rPr>
              <a:t>. Расстояние между </a:t>
            </a:r>
            <a:r>
              <a:rPr lang="ru-RU" sz="2000" i="1" dirty="0" smtClean="0">
                <a:solidFill>
                  <a:srgbClr val="C00000"/>
                </a:solidFill>
              </a:rPr>
              <a:t>A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— </a:t>
            </a:r>
            <a:r>
              <a:rPr lang="ru-RU" sz="2000" dirty="0">
                <a:solidFill>
                  <a:srgbClr val="C00000"/>
                </a:solidFill>
              </a:rPr>
              <a:t>35 км, между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— 20 км, между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en-US" sz="2000" i="1" dirty="0">
                <a:solidFill>
                  <a:srgbClr val="C00000"/>
                </a:solidFill>
              </a:rPr>
              <a:t>D</a:t>
            </a:r>
            <a:r>
              <a:rPr lang="ru-RU" sz="2000" dirty="0">
                <a:solidFill>
                  <a:srgbClr val="C00000"/>
                </a:solidFill>
              </a:rPr>
              <a:t> — 20 км, между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 — 30 км (все расстояния измеряются вдоль кольцевой дороги в кратчайшую сторону). Найдите расстояние между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B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. Ответ дайте в километрах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Попытки начать с бензоколонок не приводят к хорошему результату, так как, как позже выяснится, эти точки удалены </a:t>
            </a:r>
            <a:br>
              <a:rPr lang="ru-RU" sz="2000" dirty="0" smtClean="0"/>
            </a:br>
            <a:r>
              <a:rPr lang="ru-RU" sz="2000" dirty="0" smtClean="0"/>
              <a:t>на одинаковое расстояние друг от друга в при движении по часовой и против часовой стрелки. Надо заметить, что здесь есть два расстояния по 20 км, поэтому надо начать с </a:t>
            </a:r>
            <a:br>
              <a:rPr lang="ru-RU" sz="2000" dirty="0" smtClean="0"/>
            </a:br>
            <a:r>
              <a:rPr lang="ru-RU" sz="2000" dirty="0" smtClean="0"/>
              <a:t>построения точек </a:t>
            </a:r>
            <a:r>
              <a:rPr lang="ru-RU" sz="2000" i="1" dirty="0" smtClean="0"/>
              <a:t>А</a:t>
            </a:r>
            <a:r>
              <a:rPr lang="ru-RU" sz="2000" dirty="0" smtClean="0"/>
              <a:t>, </a:t>
            </a:r>
            <a:r>
              <a:rPr lang="ru-RU" sz="2000" i="1" dirty="0" smtClean="0"/>
              <a:t>С</a:t>
            </a:r>
            <a:r>
              <a:rPr lang="ru-RU" sz="2000" dirty="0" smtClean="0"/>
              <a:t> и </a:t>
            </a:r>
            <a:r>
              <a:rPr lang="en-US" sz="2000" i="1" dirty="0" smtClean="0"/>
              <a:t>D</a:t>
            </a:r>
            <a:r>
              <a:rPr lang="ru-RU" sz="2000" dirty="0" smtClean="0"/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6006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Сначала отметим точки </a:t>
            </a:r>
            <a:r>
              <a:rPr lang="en-US" sz="2000" i="1" dirty="0"/>
              <a:t>A</a:t>
            </a:r>
            <a:r>
              <a:rPr lang="ru-RU" sz="2000" dirty="0"/>
              <a:t> и </a:t>
            </a:r>
            <a:r>
              <a:rPr lang="en-US" sz="2000" i="1" dirty="0"/>
              <a:t>C</a:t>
            </a:r>
            <a:r>
              <a:rPr lang="ru-RU" sz="2000" dirty="0"/>
              <a:t> (рис. </a:t>
            </a:r>
            <a:r>
              <a:rPr lang="ru-RU" sz="2000" dirty="0" smtClean="0"/>
              <a:t>1). </a:t>
            </a:r>
            <a:r>
              <a:rPr lang="ru-RU" sz="2000" dirty="0"/>
              <a:t>Так как речь идёт о четырёх колонках, то точка </a:t>
            </a:r>
            <a:r>
              <a:rPr lang="en-US" sz="2000" i="1" dirty="0"/>
              <a:t>D</a:t>
            </a:r>
            <a:r>
              <a:rPr lang="ru-RU" sz="2000" dirty="0"/>
              <a:t> не совпадает с </a:t>
            </a:r>
            <a:r>
              <a:rPr lang="en-US" sz="2000" i="1" dirty="0"/>
              <a:t>A </a:t>
            </a:r>
            <a:r>
              <a:rPr lang="ru-RU" sz="2000" dirty="0"/>
              <a:t>и кратчайшее расстояние 30 от </a:t>
            </a:r>
            <a:r>
              <a:rPr lang="en-US" sz="2000" i="1" dirty="0"/>
              <a:t>A</a:t>
            </a:r>
            <a:r>
              <a:rPr lang="ru-RU" sz="2000" dirty="0"/>
              <a:t> до </a:t>
            </a:r>
            <a:r>
              <a:rPr lang="en-US" sz="2000" i="1" dirty="0"/>
              <a:t>D</a:t>
            </a:r>
            <a:r>
              <a:rPr lang="ru-RU" sz="2000" dirty="0"/>
              <a:t> меньше, чем 20 + 20 = 40 (</a:t>
            </a:r>
            <a:r>
              <a:rPr lang="ru-RU" sz="2000" dirty="0" smtClean="0"/>
              <a:t>рис. </a:t>
            </a:r>
            <a:r>
              <a:rPr lang="ru-RU" sz="2000" dirty="0"/>
              <a:t>2). Длина окружности 70, тогда кратчайшее расстояние 35 (в любую сторону) от </a:t>
            </a:r>
            <a:r>
              <a:rPr lang="en-US" sz="2000" i="1" dirty="0"/>
              <a:t>A</a:t>
            </a:r>
            <a:r>
              <a:rPr lang="ru-RU" sz="2000" dirty="0"/>
              <a:t> до </a:t>
            </a:r>
            <a:r>
              <a:rPr lang="en-US" sz="2000" i="1" dirty="0"/>
              <a:t>B</a:t>
            </a:r>
            <a:r>
              <a:rPr lang="ru-RU" sz="2000" dirty="0"/>
              <a:t> получится, если </a:t>
            </a:r>
            <a:r>
              <a:rPr lang="en-US" sz="2000" i="1" dirty="0"/>
              <a:t>B</a:t>
            </a:r>
            <a:r>
              <a:rPr lang="ru-RU" sz="2000" dirty="0"/>
              <a:t> — конец диаметра </a:t>
            </a:r>
            <a:r>
              <a:rPr lang="en-US" sz="2000" i="1" dirty="0"/>
              <a:t>AB</a:t>
            </a:r>
            <a:r>
              <a:rPr lang="ru-RU" sz="2000" dirty="0"/>
              <a:t> (рис. </a:t>
            </a:r>
            <a:r>
              <a:rPr lang="ru-RU" sz="2000" dirty="0" smtClean="0"/>
              <a:t>3</a:t>
            </a:r>
            <a:r>
              <a:rPr lang="ru-RU" sz="2000" dirty="0"/>
              <a:t>).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19259"/>
            <a:ext cx="5990476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5890</TotalTime>
  <Words>3764</Words>
  <Application>Microsoft Office PowerPoint</Application>
  <PresentationFormat>Экран (16:9)</PresentationFormat>
  <Paragraphs>804</Paragraphs>
  <Slides>106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17" baseType="lpstr">
      <vt:lpstr>Arial</vt:lpstr>
      <vt:lpstr>Arial Narrow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Грань</vt:lpstr>
      <vt:lpstr>Точечный рисунок</vt:lpstr>
      <vt:lpstr>Арифметические способы  решения текстовых задач —  в учебниках, в ГДЗ, на экзаменах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Какие трудности ожидают вас и родителей учащихся</vt:lpstr>
      <vt:lpstr>Какие трудности ожидают вас и родителей учащихся</vt:lpstr>
      <vt:lpstr>Какие трудности ожидают вас и родителей учащихся</vt:lpstr>
      <vt:lpstr>Глава1. Натуральные числа</vt:lpstr>
      <vt:lpstr>Нахождение двух чисел по их сумме и разности</vt:lpstr>
      <vt:lpstr>Нахождение двух чисел по их сумме и разности</vt:lpstr>
      <vt:lpstr>Нахождение двух чисел по их сумме и разности</vt:lpstr>
      <vt:lpstr>Нахождение двух чисел по их сумме и разности</vt:lpstr>
      <vt:lpstr>Задачи «на предположение» (старинное название)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Новые задачи в учебник для 5 класса</vt:lpstr>
      <vt:lpstr>Новые задачи в учебник для 5 класса</vt:lpstr>
      <vt:lpstr>Сравнение способов решения </vt:lpstr>
      <vt:lpstr>Сравнение способов решения </vt:lpstr>
      <vt:lpstr>Сравнение способов решения 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Демоверсия ЕГЭ-2017 базового уровня</vt:lpstr>
      <vt:lpstr>Демоверсия ЕГЭ-2017 базового уровня</vt:lpstr>
      <vt:lpstr>Задача для первоклассников из Китая</vt:lpstr>
      <vt:lpstr>Задача для первоклассников из Китая</vt:lpstr>
      <vt:lpstr>Задачи на совместную работу</vt:lpstr>
      <vt:lpstr>Задачи на совместную работу</vt:lpstr>
      <vt:lpstr>Старинный способ решения задачи на совместную работу</vt:lpstr>
      <vt:lpstr>Старинный способ решения задачи из ЕГЭ</vt:lpstr>
      <vt:lpstr>Задачи на совместную работу в стихах</vt:lpstr>
      <vt:lpstr>Какие ещё задачи решают в 5-6 классах?</vt:lpstr>
      <vt:lpstr>Какие ещё задачи решают в 5-6 классах?</vt:lpstr>
      <vt:lpstr>Какие ещё задачи решают в 5-6 классах?</vt:lpstr>
      <vt:lpstr>Какие ещё задачи решают в 5-6 классах?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Переформулировка задачи про малину в журнале «Квант»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Новые задачи в учебник для 5 класса (обратный ход)</vt:lpstr>
      <vt:lpstr>Новые задачи в учебник для 5 класса (обратный ход)</vt:lpstr>
      <vt:lpstr>Новые задачи в учебник для 5 класса</vt:lpstr>
      <vt:lpstr>Новые задачи в учебник для 5 класса</vt:lpstr>
      <vt:lpstr>Новые задачи в учебник для 5 класса</vt:lpstr>
      <vt:lpstr>Как переходить к применению уравнений?</vt:lpstr>
      <vt:lpstr>Как переходить к применению уравнений?</vt:lpstr>
      <vt:lpstr>Как переходить к применению уравнений?</vt:lpstr>
      <vt:lpstr>Как переходить к применению уравнений?</vt:lpstr>
      <vt:lpstr>«Фальшивое» правило или уравнение?</vt:lpstr>
      <vt:lpstr>«Фальшивое» правило или уравнение?</vt:lpstr>
      <vt:lpstr>«Фальшивое» правило или уравнение?</vt:lpstr>
      <vt:lpstr>«Фальшивое» правило или уравнение?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ЕГЭ</vt:lpstr>
      <vt:lpstr>Арифметические способы решения задач на ОГЭ</vt:lpstr>
      <vt:lpstr>Арифметические способы решения задач на ЕГЭ</vt:lpstr>
      <vt:lpstr>Арифметические способы решения задач на ЕГЭ</vt:lpstr>
      <vt:lpstr>Арифметические способы решения задач на ЕНТ</vt:lpstr>
      <vt:lpstr>Заключение</vt:lpstr>
      <vt:lpstr>Заключение</vt:lpstr>
      <vt:lpstr>avshevkin@mail.ru                                www.shevkin.ru </vt:lpstr>
      <vt:lpstr>Где купить учебную литературу ИЛЕКСЫ?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598</cp:revision>
  <cp:lastPrinted>2017-04-04T13:08:37Z</cp:lastPrinted>
  <dcterms:created xsi:type="dcterms:W3CDTF">2016-11-09T08:55:41Z</dcterms:created>
  <dcterms:modified xsi:type="dcterms:W3CDTF">2019-03-25T18:19:01Z</dcterms:modified>
</cp:coreProperties>
</file>